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embedTrueType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587" r:id="rId3"/>
    <p:sldId id="520" r:id="rId4"/>
    <p:sldId id="519" r:id="rId5"/>
    <p:sldId id="521" r:id="rId6"/>
    <p:sldId id="604" r:id="rId7"/>
    <p:sldId id="600" r:id="rId8"/>
    <p:sldId id="571" r:id="rId9"/>
    <p:sldId id="601" r:id="rId10"/>
    <p:sldId id="603" r:id="rId11"/>
    <p:sldId id="569" r:id="rId12"/>
    <p:sldId id="599" r:id="rId13"/>
    <p:sldId id="602" r:id="rId14"/>
    <p:sldId id="597" r:id="rId15"/>
    <p:sldId id="588" r:id="rId16"/>
    <p:sldId id="589" r:id="rId17"/>
    <p:sldId id="605" r:id="rId18"/>
    <p:sldId id="590" r:id="rId19"/>
    <p:sldId id="591" r:id="rId20"/>
    <p:sldId id="592" r:id="rId21"/>
    <p:sldId id="593" r:id="rId22"/>
    <p:sldId id="594" r:id="rId23"/>
    <p:sldId id="572" r:id="rId24"/>
    <p:sldId id="573" r:id="rId25"/>
    <p:sldId id="574" r:id="rId26"/>
    <p:sldId id="522" r:id="rId27"/>
    <p:sldId id="575" r:id="rId28"/>
    <p:sldId id="584" r:id="rId29"/>
    <p:sldId id="585" r:id="rId30"/>
    <p:sldId id="538" r:id="rId31"/>
  </p:sldIdLst>
  <p:sldSz cx="12192000" cy="6858000"/>
  <p:notesSz cx="6985000" cy="9282113"/>
  <p:embeddedFontLst>
    <p:embeddedFont>
      <p:font typeface="-윤고딕320" panose="020B0600000101010101" charset="-127"/>
      <p:regular r:id="rId34"/>
    </p:embeddedFont>
    <p:embeddedFont>
      <p:font typeface="-윤고딕330" panose="020B0600000101010101" charset="-127"/>
      <p:regular r:id="rId35"/>
    </p:embeddedFont>
    <p:embeddedFont>
      <p:font typeface="배달의민족 도현" panose="020B0600000101010101" pitchFamily="50" charset="-127"/>
      <p:regular r:id="rId36"/>
    </p:embeddedFont>
    <p:embeddedFont>
      <p:font typeface="배달의민족 한나체 Air" panose="020B0600000101010101" pitchFamily="50" charset="-127"/>
      <p:regular r:id="rId37"/>
    </p:embeddedFont>
    <p:embeddedFont>
      <p:font typeface="배달의민족 한나체 Pro" panose="020B0600000101010101" pitchFamily="50" charset="-127"/>
      <p:regular r:id="rId38"/>
    </p:embeddedFont>
  </p:embeddedFontLst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체" pitchFamily="49" charset="-127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체" pitchFamily="49" charset="-127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체" pitchFamily="49" charset="-127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체" pitchFamily="49" charset="-127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체" pitchFamily="49" charset="-127"/>
        <a:cs typeface="+mn-cs"/>
      </a:defRPr>
    </a:lvl5pPr>
    <a:lvl6pPr marL="22860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돋움체" pitchFamily="49" charset="-127"/>
        <a:cs typeface="+mn-cs"/>
      </a:defRPr>
    </a:lvl6pPr>
    <a:lvl7pPr marL="27432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돋움체" pitchFamily="49" charset="-127"/>
        <a:cs typeface="+mn-cs"/>
      </a:defRPr>
    </a:lvl7pPr>
    <a:lvl8pPr marL="32004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돋움체" pitchFamily="49" charset="-127"/>
        <a:cs typeface="+mn-cs"/>
      </a:defRPr>
    </a:lvl8pPr>
    <a:lvl9pPr marL="36576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돋움체" pitchFamily="49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97B"/>
    <a:srgbClr val="26A69A"/>
    <a:srgbClr val="659E5C"/>
    <a:srgbClr val="6DCEF5"/>
    <a:srgbClr val="D9D9D9"/>
    <a:srgbClr val="1F497D"/>
    <a:srgbClr val="1F3365"/>
    <a:srgbClr val="0D153A"/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864" autoAdjust="0"/>
    <p:restoredTop sz="82524" autoAdjust="0"/>
  </p:normalViewPr>
  <p:slideViewPr>
    <p:cSldViewPr>
      <p:cViewPr varScale="1">
        <p:scale>
          <a:sx n="91" d="100"/>
          <a:sy n="91" d="100"/>
        </p:scale>
        <p:origin x="168" y="84"/>
      </p:cViewPr>
      <p:guideLst>
        <p:guide orient="horz" pos="4292"/>
        <p:guide pos="7679"/>
      </p:guideLst>
    </p:cSldViewPr>
  </p:slideViewPr>
  <p:outlineViewPr>
    <p:cViewPr>
      <p:scale>
        <a:sx n="33" d="100"/>
        <a:sy n="33" d="100"/>
      </p:scale>
      <p:origin x="12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16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124200" y="8842375"/>
            <a:ext cx="7366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714" tIns="45163" rIns="88714" bIns="45163">
            <a:spAutoFit/>
          </a:bodyPr>
          <a:lstStyle/>
          <a:p>
            <a:pPr defTabSz="881063">
              <a:lnSpc>
                <a:spcPct val="90000"/>
              </a:lnSpc>
            </a:pPr>
            <a:r>
              <a:rPr lang="en-US" altLang="ko-KR" b="0">
                <a:latin typeface="돋움체" pitchFamily="49" charset="-127"/>
                <a:ea typeface="HY그래픽M" pitchFamily="18" charset="-127"/>
              </a:rPr>
              <a:t>Page </a:t>
            </a:r>
            <a:fld id="{714BCD54-00E2-47A2-96D6-4F26C3B44364}" type="slidenum">
              <a:rPr lang="en-US" altLang="ko-KR" b="0">
                <a:latin typeface="돋움체" pitchFamily="49" charset="-127"/>
                <a:ea typeface="HY그래픽M" pitchFamily="18" charset="-127"/>
              </a:rPr>
              <a:pPr defTabSz="881063">
                <a:lnSpc>
                  <a:spcPct val="90000"/>
                </a:lnSpc>
              </a:pPr>
              <a:t>‹#›</a:t>
            </a:fld>
            <a:endParaRPr lang="en-US" altLang="ko-KR" b="0">
              <a:latin typeface="돋움체" pitchFamily="49" charset="-127"/>
              <a:ea typeface="HY그래픽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524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124200" y="8842375"/>
            <a:ext cx="7366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714" tIns="45163" rIns="88714" bIns="45163">
            <a:spAutoFit/>
          </a:bodyPr>
          <a:lstStyle/>
          <a:p>
            <a:pPr defTabSz="881063">
              <a:lnSpc>
                <a:spcPct val="90000"/>
              </a:lnSpc>
            </a:pPr>
            <a:r>
              <a:rPr lang="en-US" altLang="ko-KR" b="0">
                <a:latin typeface="돋움체" pitchFamily="49" charset="-127"/>
                <a:ea typeface="HY그래픽M" pitchFamily="18" charset="-127"/>
              </a:rPr>
              <a:t>Page </a:t>
            </a:r>
            <a:fld id="{ECE299F7-29C1-4E41-BD62-67D9273CD867}" type="slidenum">
              <a:rPr lang="en-US" altLang="ko-KR" b="0">
                <a:latin typeface="돋움체" pitchFamily="49" charset="-127"/>
                <a:ea typeface="HY그래픽M" pitchFamily="18" charset="-127"/>
              </a:rPr>
              <a:pPr defTabSz="881063">
                <a:lnSpc>
                  <a:spcPct val="90000"/>
                </a:lnSpc>
              </a:pPr>
              <a:t>‹#›</a:t>
            </a:fld>
            <a:endParaRPr lang="en-US" altLang="ko-KR" b="0">
              <a:latin typeface="돋움체" pitchFamily="49" charset="-127"/>
              <a:ea typeface="HY그래픽M" pitchFamily="18" charset="-127"/>
            </a:endParaRP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0050" y="695325"/>
            <a:ext cx="6192838" cy="3484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4410075"/>
            <a:ext cx="5124450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41" tIns="45163" rIns="91941" bIns="451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Body Text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801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932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443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626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161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 고쳐도</a:t>
            </a:r>
          </a:p>
        </p:txBody>
      </p:sp>
    </p:spTree>
    <p:extLst>
      <p:ext uri="{BB962C8B-B14F-4D97-AF65-F5344CB8AC3E}">
        <p14:creationId xmlns:p14="http://schemas.microsoft.com/office/powerpoint/2010/main" val="243723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속도 조금 느리게 다시</a:t>
            </a:r>
          </a:p>
        </p:txBody>
      </p:sp>
    </p:spTree>
    <p:extLst>
      <p:ext uri="{BB962C8B-B14F-4D97-AF65-F5344CB8AC3E}">
        <p14:creationId xmlns:p14="http://schemas.microsoft.com/office/powerpoint/2010/main" val="177717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144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96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896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219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16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077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주어진 주제뿐만 아니라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실서비스</a:t>
            </a:r>
            <a:r>
              <a:rPr lang="ko-KR" altLang="en-US" baseline="0" dirty="0"/>
              <a:t> 지향</a:t>
            </a:r>
            <a:endParaRPr lang="en-US" altLang="ko-KR" baseline="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3679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3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3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저희는 우리가 좋아하는 주제를 실제 서비스로 개발해보고 싶었습니다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너무 많은 관심사들이 존재했습니다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따라서 우리의 관심사들 중에서 우리가 느꼈던 불편함이 무엇인지 정리하고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그것을 해결할 수 있는 서비스를 만들기로 결정하였습니다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우리가 발견한 불편함은 다음과 같습니다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953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01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불편한 내용을 좀 더 구체적으로</a:t>
            </a:r>
          </a:p>
        </p:txBody>
      </p:sp>
    </p:spTree>
    <p:extLst>
      <p:ext uri="{BB962C8B-B14F-4D97-AF65-F5344CB8AC3E}">
        <p14:creationId xmlns:p14="http://schemas.microsoft.com/office/powerpoint/2010/main" val="408895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불편한 내용을 좀 더 구체적으로</a:t>
            </a:r>
          </a:p>
        </p:txBody>
      </p:sp>
    </p:spTree>
    <p:extLst>
      <p:ext uri="{BB962C8B-B14F-4D97-AF65-F5344CB8AC3E}">
        <p14:creationId xmlns:p14="http://schemas.microsoft.com/office/powerpoint/2010/main" val="300012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불편한 내용을 좀 더 구체적으로</a:t>
            </a:r>
          </a:p>
        </p:txBody>
      </p:sp>
    </p:spTree>
    <p:extLst>
      <p:ext uri="{BB962C8B-B14F-4D97-AF65-F5344CB8AC3E}">
        <p14:creationId xmlns:p14="http://schemas.microsoft.com/office/powerpoint/2010/main" val="2672254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050" y="695325"/>
            <a:ext cx="6192838" cy="3484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불편한 내용을 좀 더 구체적으로</a:t>
            </a:r>
          </a:p>
        </p:txBody>
      </p:sp>
    </p:spTree>
    <p:extLst>
      <p:ext uri="{BB962C8B-B14F-4D97-AF65-F5344CB8AC3E}">
        <p14:creationId xmlns:p14="http://schemas.microsoft.com/office/powerpoint/2010/main" val="166274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53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564958" y="3880866"/>
            <a:ext cx="8509775" cy="3545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2400"/>
            </a:lvl1pPr>
          </a:lstStyle>
          <a:p>
            <a:pPr lvl="0"/>
            <a:r>
              <a:rPr lang="ko-KR" altLang="en-US" noProof="0" dirty="0" err="1"/>
              <a:t>프로젝트명</a:t>
            </a:r>
            <a:endParaRPr lang="ko-KR" altLang="en-US" noProof="0" dirty="0"/>
          </a:p>
        </p:txBody>
      </p:sp>
      <p:sp>
        <p:nvSpPr>
          <p:cNvPr id="394254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3564964" y="4532665"/>
            <a:ext cx="8533227" cy="83626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6655" tIns="48328" rIns="96655" bIns="48328" anchor="b"/>
          <a:lstStyle>
            <a:lvl1pPr algn="r">
              <a:defRPr b="0"/>
            </a:lvl1pPr>
          </a:lstStyle>
          <a:p>
            <a:pPr lvl="0"/>
            <a:r>
              <a:rPr lang="ko-KR" altLang="en-US" noProof="0"/>
              <a:t>보고서명</a:t>
            </a:r>
          </a:p>
          <a:p>
            <a:pPr lvl="0"/>
            <a:endParaRPr lang="en-US" altLang="ko-KR" noProof="0"/>
          </a:p>
          <a:p>
            <a:pPr lvl="0"/>
            <a:r>
              <a:rPr lang="en-US" altLang="ko-KR" noProof="0"/>
              <a:t>2009</a:t>
            </a:r>
            <a:r>
              <a:rPr lang="ko-KR" altLang="en-US" noProof="0"/>
              <a:t>년 </a:t>
            </a:r>
            <a:r>
              <a:rPr lang="en-US" altLang="ko-KR" noProof="0"/>
              <a:t>0</a:t>
            </a:r>
            <a:r>
              <a:rPr lang="ko-KR" altLang="en-US" noProof="0"/>
              <a:t>월 </a:t>
            </a:r>
            <a:r>
              <a:rPr lang="en-US" altLang="ko-KR" noProof="0"/>
              <a:t>00</a:t>
            </a:r>
            <a:r>
              <a:rPr lang="ko-KR" altLang="en-US" noProof="0"/>
              <a:t>일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990" y="466537"/>
            <a:ext cx="11410211" cy="29546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822570" y="1600209"/>
            <a:ext cx="5759636" cy="1069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3992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45627" y="409575"/>
            <a:ext cx="587853" cy="2260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49558" y="409575"/>
            <a:ext cx="2708434" cy="226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6885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53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564958" y="3880866"/>
            <a:ext cx="8509775" cy="3545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12700">
                <a:solidFill>
                  <a:srgbClr val="FC0128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defRPr sz="2400"/>
            </a:lvl1pPr>
          </a:lstStyle>
          <a:p>
            <a:pPr lvl="0"/>
            <a:r>
              <a:rPr lang="ko-KR" altLang="en-US" noProof="0" dirty="0" err="1"/>
              <a:t>프로젝트명</a:t>
            </a:r>
            <a:endParaRPr lang="ko-KR" altLang="en-US" noProof="0" dirty="0"/>
          </a:p>
        </p:txBody>
      </p:sp>
      <p:sp>
        <p:nvSpPr>
          <p:cNvPr id="394254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3564964" y="4532665"/>
            <a:ext cx="8533227" cy="83626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6655" tIns="48328" rIns="96655" bIns="48328" anchor="b"/>
          <a:lstStyle>
            <a:lvl1pPr algn="r">
              <a:defRPr b="0"/>
            </a:lvl1pPr>
          </a:lstStyle>
          <a:p>
            <a:pPr lvl="0"/>
            <a:r>
              <a:rPr lang="ko-KR" altLang="en-US" noProof="0"/>
              <a:t>보고서명</a:t>
            </a:r>
          </a:p>
          <a:p>
            <a:pPr lvl="0"/>
            <a:endParaRPr lang="en-US" altLang="ko-KR" noProof="0"/>
          </a:p>
          <a:p>
            <a:pPr lvl="0"/>
            <a:r>
              <a:rPr lang="en-US" altLang="ko-KR" noProof="0"/>
              <a:t>2009</a:t>
            </a:r>
            <a:r>
              <a:rPr lang="ko-KR" altLang="en-US" noProof="0"/>
              <a:t>년 </a:t>
            </a:r>
            <a:r>
              <a:rPr lang="en-US" altLang="ko-KR" noProof="0"/>
              <a:t>0</a:t>
            </a:r>
            <a:r>
              <a:rPr lang="ko-KR" altLang="en-US" noProof="0"/>
              <a:t>월 </a:t>
            </a:r>
            <a:r>
              <a:rPr lang="en-US" altLang="ko-KR" noProof="0"/>
              <a:t>00</a:t>
            </a:r>
            <a:r>
              <a:rPr lang="ko-KR" altLang="en-US" noProof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32211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9532" y="857233"/>
            <a:ext cx="11233631" cy="215444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 latinLnBrk="0">
              <a:buFont typeface="Arial" pitchFamily="34" charset="0"/>
              <a:buNone/>
              <a:defRPr lang="en-US" altLang="ko-KR" sz="1400" b="0" spc="-151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defRPr>
            </a:lvl1pPr>
            <a:lvl2pPr>
              <a:defRPr sz="1400"/>
            </a:lvl2pPr>
          </a:lstStyle>
          <a:p>
            <a:pPr lvl="0"/>
            <a:r>
              <a:rPr lang="ko-KR" altLang="en-US" dirty="0"/>
              <a:t>헤드메시지가 들어가는 곳입니다</a:t>
            </a:r>
            <a:r>
              <a:rPr lang="en-US" altLang="ko-KR" dirty="0"/>
              <a:t>. </a:t>
            </a:r>
            <a:r>
              <a:rPr lang="ko-KR" altLang="en-US" dirty="0" err="1"/>
              <a:t>블라블라블라</a:t>
            </a:r>
            <a:endParaRPr lang="en-US" altLang="ko-KR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223689" y="487076"/>
            <a:ext cx="3523363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타이틀이 들어가는 곳입니다</a:t>
            </a:r>
            <a:r>
              <a:rPr lang="en-US" altLang="ko-KR" dirty="0"/>
              <a:t>.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  <a:lvl2pPr marL="284156" indent="0">
              <a:buNone/>
              <a:defRPr/>
            </a:lvl2pPr>
            <a:lvl3pPr marL="769919" indent="0">
              <a:buNone/>
              <a:defRPr/>
            </a:lvl3pPr>
            <a:lvl4pPr marL="1236632" indent="0">
              <a:buNone/>
              <a:defRPr/>
            </a:lvl4pPr>
            <a:lvl5pPr marL="5070348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993126" y="6597361"/>
            <a:ext cx="8243965" cy="123111"/>
          </a:xfr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800" b="0" kern="1200" baseline="0" dirty="0" smtClean="0">
                <a:solidFill>
                  <a:schemeClr val="bg1">
                    <a:lumMod val="50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defRPr>
            </a:lvl1pPr>
            <a:lvl2pPr marL="284156" indent="0">
              <a:buNone/>
              <a:defRPr/>
            </a:lvl2pPr>
            <a:lvl3pPr marL="769919" indent="0">
              <a:buNone/>
              <a:defRPr/>
            </a:lvl3pPr>
            <a:lvl4pPr marL="1236632" indent="0">
              <a:buNone/>
              <a:defRPr/>
            </a:lvl4pPr>
            <a:lvl5pPr marL="5070348" indent="0">
              <a:buNone/>
              <a:defRPr/>
            </a:lvl5pPr>
          </a:lstStyle>
          <a:p>
            <a:pPr lvl="0"/>
            <a:r>
              <a:rPr lang="en-US" altLang="ko-KR" dirty="0"/>
              <a:t>1)  </a:t>
            </a:r>
            <a:r>
              <a:rPr lang="ko-KR" altLang="en-US" dirty="0"/>
              <a:t>출처를 기입하는 곳입니다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2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558" y="5177981"/>
            <a:ext cx="10362615" cy="590996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558" y="4099130"/>
            <a:ext cx="10362615" cy="30777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0495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990" y="466537"/>
            <a:ext cx="11410211" cy="29546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800" y="1600205"/>
            <a:ext cx="5392390" cy="276998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818" y="1600205"/>
            <a:ext cx="5392389" cy="276998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6093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800" y="1122174"/>
            <a:ext cx="10972409" cy="2954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98" y="1805544"/>
            <a:ext cx="5386526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798" y="2174882"/>
            <a:ext cx="5386526" cy="24314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725" y="1805544"/>
            <a:ext cx="538848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725" y="2174882"/>
            <a:ext cx="5388480" cy="24314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31846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990" y="466537"/>
            <a:ext cx="11410211" cy="29546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7271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05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97" y="1139636"/>
            <a:ext cx="4010579" cy="29546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962" y="273059"/>
            <a:ext cx="6815245" cy="190821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797" y="1435102"/>
            <a:ext cx="4010579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1273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9532" y="857233"/>
            <a:ext cx="11233631" cy="215444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 latinLnBrk="0">
              <a:buFont typeface="Arial" pitchFamily="34" charset="0"/>
              <a:buNone/>
              <a:defRPr lang="en-US" altLang="ko-KR" sz="1400" b="0" spc="-151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defRPr>
            </a:lvl1pPr>
            <a:lvl2pPr>
              <a:defRPr sz="1400"/>
            </a:lvl2pPr>
          </a:lstStyle>
          <a:p>
            <a:pPr lvl="0"/>
            <a:r>
              <a:rPr lang="ko-KR" altLang="en-US" dirty="0"/>
              <a:t>헤드메시지가 들어가는 곳입니다</a:t>
            </a:r>
            <a:r>
              <a:rPr lang="en-US" altLang="ko-KR" dirty="0"/>
              <a:t>. </a:t>
            </a:r>
            <a:r>
              <a:rPr lang="ko-KR" altLang="en-US" dirty="0" err="1"/>
              <a:t>블라블라블라</a:t>
            </a:r>
            <a:endParaRPr lang="en-US" altLang="ko-KR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223689" y="487076"/>
            <a:ext cx="3523363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타이틀이 들어가는 곳입니다</a:t>
            </a:r>
            <a:r>
              <a:rPr lang="en-US" altLang="ko-KR" dirty="0"/>
              <a:t>.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  <a:lvl2pPr marL="284156" indent="0">
              <a:buNone/>
              <a:defRPr/>
            </a:lvl2pPr>
            <a:lvl3pPr marL="769919" indent="0">
              <a:buNone/>
              <a:defRPr/>
            </a:lvl3pPr>
            <a:lvl4pPr marL="1236632" indent="0">
              <a:buNone/>
              <a:defRPr/>
            </a:lvl4pPr>
            <a:lvl5pPr marL="5070348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2993126" y="6597361"/>
            <a:ext cx="8243965" cy="123111"/>
          </a:xfr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800" b="0" kern="1200" baseline="0" dirty="0" smtClean="0">
                <a:solidFill>
                  <a:schemeClr val="bg1">
                    <a:lumMod val="50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defRPr>
            </a:lvl1pPr>
            <a:lvl2pPr marL="284156" indent="0">
              <a:buNone/>
              <a:defRPr/>
            </a:lvl2pPr>
            <a:lvl3pPr marL="769919" indent="0">
              <a:buNone/>
              <a:defRPr/>
            </a:lvl3pPr>
            <a:lvl4pPr marL="1236632" indent="0">
              <a:buNone/>
              <a:defRPr/>
            </a:lvl4pPr>
            <a:lvl5pPr marL="5070348" indent="0">
              <a:buNone/>
              <a:defRPr/>
            </a:lvl5pPr>
          </a:lstStyle>
          <a:p>
            <a:pPr lvl="0"/>
            <a:r>
              <a:rPr lang="en-US" altLang="ko-KR" dirty="0"/>
              <a:t>1)  </a:t>
            </a:r>
            <a:r>
              <a:rPr lang="ko-KR" altLang="en-US" dirty="0"/>
              <a:t>출처를 기입하는 곳입니다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7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0324" y="5071874"/>
            <a:ext cx="7313636" cy="29546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0324" y="612778"/>
            <a:ext cx="7313636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0324" y="5367339"/>
            <a:ext cx="7313636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08756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990" y="466537"/>
            <a:ext cx="11410211" cy="29546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822570" y="1600209"/>
            <a:ext cx="5759636" cy="1069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69064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45627" y="409575"/>
            <a:ext cx="587853" cy="2260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49558" y="409575"/>
            <a:ext cx="2708434" cy="226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5654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558" y="5177981"/>
            <a:ext cx="10362615" cy="590996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558" y="4099130"/>
            <a:ext cx="10362615" cy="30777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936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990" y="466537"/>
            <a:ext cx="11410211" cy="29546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800" y="1600205"/>
            <a:ext cx="5392390" cy="276998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818" y="1600205"/>
            <a:ext cx="5392389" cy="276998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82453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800" y="1122174"/>
            <a:ext cx="10972409" cy="2954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798" y="1805544"/>
            <a:ext cx="5386526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798" y="2174882"/>
            <a:ext cx="5386526" cy="24314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725" y="1805544"/>
            <a:ext cx="538848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725" y="2174882"/>
            <a:ext cx="5388480" cy="24314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7680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990" y="466537"/>
            <a:ext cx="11410211" cy="29546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278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4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797" y="1139636"/>
            <a:ext cx="4010579" cy="29546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962" y="273059"/>
            <a:ext cx="6815245" cy="190821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797" y="1435102"/>
            <a:ext cx="4010579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40717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0324" y="5071874"/>
            <a:ext cx="7313636" cy="29546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0324" y="612778"/>
            <a:ext cx="7313636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0324" y="5367339"/>
            <a:ext cx="7313636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8756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8312342" y="483998"/>
            <a:ext cx="343470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GB" dirty="0"/>
              <a:t>한글</a:t>
            </a:r>
            <a:r>
              <a:rPr lang="en-GB" altLang="ko-KR" dirty="0"/>
              <a:t>: </a:t>
            </a:r>
            <a:r>
              <a:rPr lang="ko-KR" altLang="en-US" dirty="0" err="1"/>
              <a:t>윤고딕</a:t>
            </a:r>
            <a:r>
              <a:rPr lang="en-US" altLang="ko-KR" dirty="0"/>
              <a:t>330</a:t>
            </a:r>
            <a:r>
              <a:rPr lang="en-GB" altLang="ko-KR" dirty="0"/>
              <a:t>, Size</a:t>
            </a:r>
            <a:r>
              <a:rPr lang="ko-KR" altLang="en-GB" dirty="0"/>
              <a:t> </a:t>
            </a:r>
            <a:r>
              <a:rPr lang="en-GB" altLang="ko-KR" dirty="0"/>
              <a:t>20</a:t>
            </a:r>
            <a:endParaRPr lang="en-US" altLang="ko-K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8183" y="857258"/>
            <a:ext cx="1123463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0"/>
            <a:endParaRPr lang="en-US" altLang="ko-KR" dirty="0"/>
          </a:p>
        </p:txBody>
      </p:sp>
      <p:sp>
        <p:nvSpPr>
          <p:cNvPr id="7" name="Rectangle 13"/>
          <p:cNvSpPr/>
          <p:nvPr userDrawn="1"/>
        </p:nvSpPr>
        <p:spPr>
          <a:xfrm>
            <a:off x="423748" y="785838"/>
            <a:ext cx="11434739" cy="47132"/>
          </a:xfrm>
          <a:prstGeom prst="rect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defRPr/>
            </a:pPr>
            <a:endParaRPr kumimoji="1" lang="ko-KR" altLang="en-US" sz="1200" dirty="0">
              <a:solidFill>
                <a:schemeClr val="accent1">
                  <a:lumMod val="50000"/>
                </a:schemeClr>
              </a:solidFill>
              <a:ea typeface="가는각진제목체" pitchFamily="18" charset="-127"/>
            </a:endParaRPr>
          </a:p>
        </p:txBody>
      </p:sp>
      <p:cxnSp>
        <p:nvCxnSpPr>
          <p:cNvPr id="8" name="Straight Connector 14"/>
          <p:cNvCxnSpPr/>
          <p:nvPr userDrawn="1"/>
        </p:nvCxnSpPr>
        <p:spPr>
          <a:xfrm>
            <a:off x="423748" y="6381328"/>
            <a:ext cx="11434739" cy="0"/>
          </a:xfrm>
          <a:prstGeom prst="line">
            <a:avLst/>
          </a:prstGeom>
          <a:ln w="3175">
            <a:solidFill>
              <a:srgbClr val="26A6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3"/>
          <p:cNvSpPr txBox="1">
            <a:spLocks noChangeArrowheads="1"/>
          </p:cNvSpPr>
          <p:nvPr userDrawn="1"/>
        </p:nvSpPr>
        <p:spPr bwMode="auto">
          <a:xfrm>
            <a:off x="5781333" y="6587480"/>
            <a:ext cx="608693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dirty="0">
                <a:latin typeface="+mj-lt"/>
              </a:rPr>
              <a:t>- </a:t>
            </a:r>
            <a:fld id="{106B375D-39D2-4555-9E20-F6BC942AD93E}" type="slidenum">
              <a:rPr lang="ko-KR" altLang="en-US" sz="1000" b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pPr algn="l" eaLnBrk="1" hangingPunct="1"/>
              <a:t>‹#›</a:t>
            </a:fld>
            <a:r>
              <a:rPr lang="en-US" altLang="ko-KR" sz="1000" dirty="0">
                <a:latin typeface="+mj-lt"/>
              </a:rPr>
              <a:t> 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56397-C567-4125-ADB6-238833B8689D}"/>
              </a:ext>
            </a:extLst>
          </p:cNvPr>
          <p:cNvSpPr txBox="1"/>
          <p:nvPr userDrawn="1"/>
        </p:nvSpPr>
        <p:spPr>
          <a:xfrm>
            <a:off x="11208568" y="6489925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 err="1">
                <a:solidFill>
                  <a:srgbClr val="26A69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Sullem</a:t>
            </a:r>
            <a:endParaRPr lang="ko-KR" altLang="en-US" sz="1200" b="0" dirty="0">
              <a:solidFill>
                <a:srgbClr val="26A69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9F6F25-36AC-459D-9935-8F30C0DD16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1" y="6525344"/>
            <a:ext cx="225896" cy="2258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000" b="0" spc="-151">
          <a:solidFill>
            <a:schemeClr val="tx2">
              <a:alpha val="99000"/>
            </a:schemeClr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j-cs"/>
        </a:defRPr>
      </a:lvl1pPr>
      <a:lvl2pPr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2pPr>
      <a:lvl3pPr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3pPr>
      <a:lvl4pPr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4pPr>
      <a:lvl5pPr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5pPr>
      <a:lvl6pPr marL="457189"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6pPr>
      <a:lvl7pPr marL="914377"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7pPr>
      <a:lvl8pPr marL="1371566"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8pPr>
      <a:lvl9pPr marL="1828754"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9pPr>
    </p:titleStyle>
    <p:bodyStyle>
      <a:lvl1pPr algn="l" defTabSz="1031849" rtl="0" eaLnBrk="0" fontAlgn="base" hangingPunct="0">
        <a:spcBef>
          <a:spcPct val="0"/>
        </a:spcBef>
        <a:spcAft>
          <a:spcPct val="0"/>
        </a:spcAft>
        <a:buSzPct val="25000"/>
        <a:defRPr sz="1600" b="0" spc="-151">
          <a:solidFill>
            <a:schemeClr val="tx1">
              <a:alpha val="99000"/>
            </a:schemeClr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1pPr>
      <a:lvl2pPr marL="568311" indent="-284156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•"/>
        <a:defRPr sz="1600" b="1">
          <a:solidFill>
            <a:schemeClr val="tx1"/>
          </a:solidFill>
          <a:latin typeface="+mn-lt"/>
          <a:ea typeface="+mn-ea"/>
        </a:defRPr>
      </a:lvl2pPr>
      <a:lvl3pPr marL="1046137" indent="-276218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3pPr>
      <a:lvl4pPr marL="1520787" indent="-284156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·"/>
        <a:defRPr sz="1600" b="1">
          <a:solidFill>
            <a:schemeClr val="tx1"/>
          </a:solidFill>
          <a:latin typeface="+mn-lt"/>
          <a:ea typeface="+mn-ea"/>
        </a:defRPr>
      </a:lvl4pPr>
      <a:lvl5pPr marL="5368791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5pPr>
      <a:lvl6pPr marL="5825980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6pPr>
      <a:lvl7pPr marL="6283168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7pPr>
      <a:lvl8pPr marL="6740357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8pPr>
      <a:lvl9pPr marL="7197545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8312342" y="483998"/>
            <a:ext cx="343470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GB" dirty="0"/>
              <a:t>한글</a:t>
            </a:r>
            <a:r>
              <a:rPr lang="en-GB" altLang="ko-KR" dirty="0"/>
              <a:t>: </a:t>
            </a:r>
            <a:r>
              <a:rPr lang="ko-KR" altLang="en-US" dirty="0" err="1"/>
              <a:t>윤고딕</a:t>
            </a:r>
            <a:r>
              <a:rPr lang="en-US" altLang="ko-KR" dirty="0"/>
              <a:t>330</a:t>
            </a:r>
            <a:r>
              <a:rPr lang="en-GB" altLang="ko-KR" dirty="0"/>
              <a:t>, Size</a:t>
            </a:r>
            <a:r>
              <a:rPr lang="ko-KR" altLang="en-GB" dirty="0"/>
              <a:t> </a:t>
            </a:r>
            <a:r>
              <a:rPr lang="en-GB" altLang="ko-KR" dirty="0"/>
              <a:t>20</a:t>
            </a:r>
            <a:endParaRPr lang="en-US" altLang="ko-K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8183" y="857258"/>
            <a:ext cx="1123463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0"/>
            <a:endParaRPr lang="en-US" altLang="ko-KR" dirty="0"/>
          </a:p>
        </p:txBody>
      </p:sp>
      <p:sp>
        <p:nvSpPr>
          <p:cNvPr id="7" name="Rectangle 13"/>
          <p:cNvSpPr/>
          <p:nvPr userDrawn="1"/>
        </p:nvSpPr>
        <p:spPr>
          <a:xfrm>
            <a:off x="423748" y="785838"/>
            <a:ext cx="11434739" cy="47132"/>
          </a:xfrm>
          <a:prstGeom prst="rect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1">
              <a:defRPr/>
            </a:pPr>
            <a:endParaRPr kumimoji="1" lang="ko-KR" altLang="en-US" sz="1200" dirty="0">
              <a:solidFill>
                <a:srgbClr val="A8C9A3">
                  <a:lumMod val="50000"/>
                </a:srgbClr>
              </a:solidFill>
              <a:ea typeface="가는각진제목체" pitchFamily="18" charset="-127"/>
            </a:endParaRPr>
          </a:p>
        </p:txBody>
      </p:sp>
      <p:sp>
        <p:nvSpPr>
          <p:cNvPr id="12" name="Text Box 23"/>
          <p:cNvSpPr txBox="1">
            <a:spLocks noChangeArrowheads="1"/>
          </p:cNvSpPr>
          <p:nvPr userDrawn="1"/>
        </p:nvSpPr>
        <p:spPr bwMode="auto">
          <a:xfrm>
            <a:off x="5781333" y="6587480"/>
            <a:ext cx="608693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584" tIns="0" rIns="100584" bIns="0" anchor="b">
            <a:spAutoFit/>
          </a:bodyPr>
          <a:lstStyle/>
          <a:p>
            <a:pPr algn="l" eaLnBrk="1" hangingPunct="1"/>
            <a:r>
              <a:rPr lang="ko-KR" altLang="en-US" sz="1000" dirty="0">
                <a:solidFill>
                  <a:srgbClr val="000000"/>
                </a:solidFill>
                <a:latin typeface="-윤고딕330"/>
              </a:rPr>
              <a:t>- </a:t>
            </a:r>
            <a:fld id="{106B375D-39D2-4555-9E20-F6BC942AD93E}" type="slidenum">
              <a:rPr lang="ko-KR" altLang="en-US" sz="1000" b="0">
                <a:solidFill>
                  <a:srgbClr val="000000">
                    <a:alpha val="99000"/>
                  </a:srgb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pPr algn="l" eaLnBrk="1" hangingPunct="1"/>
              <a:t>‹#›</a:t>
            </a:fld>
            <a:r>
              <a:rPr lang="en-US" altLang="ko-KR" sz="1000" dirty="0">
                <a:solidFill>
                  <a:srgbClr val="000000"/>
                </a:solidFill>
                <a:latin typeface="-윤고딕330"/>
              </a:rPr>
              <a:t> -</a:t>
            </a:r>
          </a:p>
        </p:txBody>
      </p: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8994D3DF-929E-465B-9ED0-2B2B4011233B}"/>
              </a:ext>
            </a:extLst>
          </p:cNvPr>
          <p:cNvCxnSpPr/>
          <p:nvPr userDrawn="1"/>
        </p:nvCxnSpPr>
        <p:spPr>
          <a:xfrm>
            <a:off x="423748" y="6381328"/>
            <a:ext cx="11434739" cy="0"/>
          </a:xfrm>
          <a:prstGeom prst="line">
            <a:avLst/>
          </a:prstGeom>
          <a:ln w="3175">
            <a:solidFill>
              <a:srgbClr val="26A6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7DB48D-7975-467D-B7BC-1289C51A0A83}"/>
              </a:ext>
            </a:extLst>
          </p:cNvPr>
          <p:cNvSpPr txBox="1"/>
          <p:nvPr userDrawn="1"/>
        </p:nvSpPr>
        <p:spPr>
          <a:xfrm>
            <a:off x="11208568" y="6489925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 err="1">
                <a:solidFill>
                  <a:srgbClr val="26A69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Sullem</a:t>
            </a:r>
            <a:endParaRPr lang="ko-KR" altLang="en-US" sz="1200" b="0" dirty="0">
              <a:solidFill>
                <a:srgbClr val="26A69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CE6AC8C-5D0E-43EA-96AF-464CBEBF76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1" y="6525344"/>
            <a:ext cx="225896" cy="2258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E1DE57-2EF2-410E-806C-8506A6E49D30}"/>
              </a:ext>
            </a:extLst>
          </p:cNvPr>
          <p:cNvSpPr txBox="1"/>
          <p:nvPr userDrawn="1"/>
        </p:nvSpPr>
        <p:spPr>
          <a:xfrm>
            <a:off x="558927" y="6467775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SSAFY 1</a:t>
            </a:r>
            <a:r>
              <a:rPr lang="en-US" altLang="ko-KR" sz="1200" b="0" baseline="30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</a:t>
            </a:r>
            <a:r>
              <a:rPr lang="en-US" altLang="ko-KR" sz="1200" b="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Project</a:t>
            </a:r>
            <a:endParaRPr lang="ko-KR" altLang="en-US" sz="1200" b="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D82B3F6-C2F1-45E1-A26C-83D681F98F5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0" y="6467768"/>
            <a:ext cx="382008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5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000" b="0" spc="-151">
          <a:solidFill>
            <a:schemeClr val="tx2">
              <a:alpha val="99000"/>
            </a:schemeClr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j-cs"/>
        </a:defRPr>
      </a:lvl1pPr>
      <a:lvl2pPr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2pPr>
      <a:lvl3pPr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3pPr>
      <a:lvl4pPr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4pPr>
      <a:lvl5pPr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5pPr>
      <a:lvl6pPr marL="457189"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6pPr>
      <a:lvl7pPr marL="914377"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7pPr>
      <a:lvl8pPr marL="1371566"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8pPr>
      <a:lvl9pPr marL="1828754" algn="ctr" defTabSz="976289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  <a:ea typeface="돋움체" pitchFamily="49" charset="-127"/>
        </a:defRPr>
      </a:lvl9pPr>
    </p:titleStyle>
    <p:bodyStyle>
      <a:lvl1pPr algn="l" defTabSz="1031849" rtl="0" eaLnBrk="0" fontAlgn="base" hangingPunct="0">
        <a:spcBef>
          <a:spcPct val="0"/>
        </a:spcBef>
        <a:spcAft>
          <a:spcPct val="0"/>
        </a:spcAft>
        <a:buSzPct val="25000"/>
        <a:defRPr sz="1600" b="0" spc="-151">
          <a:solidFill>
            <a:schemeClr val="tx1">
              <a:alpha val="99000"/>
            </a:schemeClr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1pPr>
      <a:lvl2pPr marL="568311" indent="-284156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•"/>
        <a:defRPr sz="1600" b="1">
          <a:solidFill>
            <a:schemeClr val="tx1"/>
          </a:solidFill>
          <a:latin typeface="+mn-lt"/>
          <a:ea typeface="+mn-ea"/>
        </a:defRPr>
      </a:lvl2pPr>
      <a:lvl3pPr marL="1046137" indent="-276218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3pPr>
      <a:lvl4pPr marL="1520787" indent="-284156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·"/>
        <a:defRPr sz="1600" b="1">
          <a:solidFill>
            <a:schemeClr val="tx1"/>
          </a:solidFill>
          <a:latin typeface="+mn-lt"/>
          <a:ea typeface="+mn-ea"/>
        </a:defRPr>
      </a:lvl4pPr>
      <a:lvl5pPr marL="5368791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5pPr>
      <a:lvl6pPr marL="5825980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6pPr>
      <a:lvl7pPr marL="6283168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7pPr>
      <a:lvl8pPr marL="6740357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8pPr>
      <a:lvl9pPr marL="7197545" indent="-298443" algn="l" defTabSz="1031849" rtl="0" eaLnBrk="0" fontAlgn="base" hangingPunct="0">
        <a:spcBef>
          <a:spcPct val="0"/>
        </a:spcBef>
        <a:spcAft>
          <a:spcPct val="0"/>
        </a:spcAft>
        <a:buSzPct val="100000"/>
        <a:buChar char="-"/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24192" y="5344099"/>
            <a:ext cx="3587121" cy="677189"/>
            <a:chOff x="8053494" y="5560123"/>
            <a:chExt cx="3587121" cy="677189"/>
          </a:xfrm>
        </p:grpSpPr>
        <p:sp>
          <p:nvSpPr>
            <p:cNvPr id="4" name="Rectangle 8"/>
            <p:cNvSpPr txBox="1">
              <a:spLocks noChangeArrowheads="1"/>
            </p:cNvSpPr>
            <p:nvPr/>
          </p:nvSpPr>
          <p:spPr bwMode="auto">
            <a:xfrm>
              <a:off x="8053494" y="5831936"/>
              <a:ext cx="3587121" cy="405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655" tIns="48328" rIns="96655" bIns="48328" numCol="1" anchor="b" anchorCtr="0" compatLnSpc="1">
              <a:prstTxWarp prst="textNoShape">
                <a:avLst/>
              </a:prstTxWarp>
              <a:spAutoFit/>
            </a:bodyPr>
            <a:lstStyle>
              <a:lvl1pPr algn="r" defTabSz="1031849" rtl="0" eaLnBrk="0" fontAlgn="base" hangingPunct="0">
                <a:spcBef>
                  <a:spcPct val="0"/>
                </a:spcBef>
                <a:spcAft>
                  <a:spcPct val="0"/>
                </a:spcAft>
                <a:buSzPct val="25000"/>
                <a:defRPr sz="1600" b="0" spc="-151">
                  <a:solidFill>
                    <a:schemeClr val="tx1"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defRPr>
              </a:lvl1pPr>
              <a:lvl2pPr marL="568311" indent="-284156" algn="l" defTabSz="1031849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•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46137" indent="-276218" algn="l" defTabSz="1031849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20787" indent="-284156" algn="l" defTabSz="1031849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·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5368791" indent="-298443" algn="l" defTabSz="1031849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5825980" indent="-298443" algn="l" defTabSz="1031849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6283168" indent="-298443" algn="l" defTabSz="1031849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6740357" indent="-298443" algn="l" defTabSz="1031849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7197545" indent="-298443" algn="l" defTabSz="1031849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endParaRPr lang="ko-KR" altLang="en-US" sz="2000" kern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" name="Rectangle 8"/>
            <p:cNvSpPr txBox="1">
              <a:spLocks noChangeArrowheads="1"/>
            </p:cNvSpPr>
            <p:nvPr/>
          </p:nvSpPr>
          <p:spPr bwMode="auto">
            <a:xfrm>
              <a:off x="8053494" y="5560123"/>
              <a:ext cx="3587121" cy="405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655" tIns="48328" rIns="96655" bIns="48328" numCol="1" anchor="b" anchorCtr="0" compatLnSpc="1">
              <a:prstTxWarp prst="textNoShape">
                <a:avLst/>
              </a:prstTxWarp>
              <a:spAutoFit/>
            </a:bodyPr>
            <a:lstStyle>
              <a:lvl1pPr algn="r" defTabSz="1031875" rtl="0" eaLnBrk="0" fontAlgn="base" hangingPunct="0">
                <a:spcBef>
                  <a:spcPct val="0"/>
                </a:spcBef>
                <a:spcAft>
                  <a:spcPct val="0"/>
                </a:spcAft>
                <a:buSzPct val="25000"/>
                <a:defRPr sz="1600" b="0" spc="-150">
                  <a:solidFill>
                    <a:schemeClr val="tx1">
                      <a:alpha val="99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defRPr>
              </a:lvl1pPr>
              <a:lvl2pPr marL="568325" indent="-284163" algn="l" defTabSz="1031875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•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46163" indent="-276225" algn="l" defTabSz="1031875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20825" indent="-284163" algn="l" defTabSz="1031875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·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5368925" indent="-298450" algn="l" defTabSz="1031875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5826125" indent="-298450" algn="l" defTabSz="1031875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6283325" indent="-298450" algn="l" defTabSz="1031875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6740525" indent="-298450" algn="l" defTabSz="1031875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7197725" indent="-298450" algn="l" defTabSz="1031875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Char char="-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ko-KR" sz="2000" kern="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TEAM </a:t>
              </a:r>
              <a:r>
                <a:rPr lang="ko-KR" altLang="en-US" sz="2000" kern="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해피해킹</a:t>
              </a:r>
              <a:endParaRPr lang="ko-KR" altLang="en-US" sz="2000" kern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6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640013" y="3287269"/>
            <a:ext cx="6911975" cy="409343"/>
          </a:xfrm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tx1">
                    <a:alpha val="99000"/>
                  </a:schemeClr>
                </a:solidFill>
              </a:rPr>
              <a:t>자유 여행객들을 위한 웹 여행 스케줄러</a:t>
            </a:r>
            <a:endParaRPr lang="en-US" altLang="ko-KR" sz="2800" dirty="0">
              <a:solidFill>
                <a:schemeClr val="tx1">
                  <a:alpha val="99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40013" y="2132856"/>
            <a:ext cx="6911975" cy="1169551"/>
            <a:chOff x="2063552" y="2077012"/>
            <a:chExt cx="6911975" cy="11695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C2F11A-FDE1-41D6-AC17-D486102A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346" y="2243580"/>
              <a:ext cx="836414" cy="836414"/>
            </a:xfrm>
            <a:prstGeom prst="rect">
              <a:avLst/>
            </a:prstGeom>
          </p:spPr>
        </p:pic>
        <p:sp>
          <p:nvSpPr>
            <p:cNvPr id="10" name="Rectangle 9"/>
            <p:cNvSpPr txBox="1">
              <a:spLocks noChangeArrowheads="1"/>
            </p:cNvSpPr>
            <p:nvPr/>
          </p:nvSpPr>
          <p:spPr bwMode="auto">
            <a:xfrm>
              <a:off x="2063552" y="2077012"/>
              <a:ext cx="6911975" cy="1169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FC0128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r" defTabSz="976289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0" spc="-151">
                  <a:solidFill>
                    <a:schemeClr val="tx2">
                      <a:alpha val="99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+mj-cs"/>
                </a:defRPr>
              </a:lvl1pPr>
              <a:lvl2pPr algn="ctr" defTabSz="976289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charset="0"/>
                  <a:ea typeface="돋움체" pitchFamily="49" charset="-127"/>
                </a:defRPr>
              </a:lvl2pPr>
              <a:lvl3pPr algn="ctr" defTabSz="976289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charset="0"/>
                  <a:ea typeface="돋움체" pitchFamily="49" charset="-127"/>
                </a:defRPr>
              </a:lvl3pPr>
              <a:lvl4pPr algn="ctr" defTabSz="976289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charset="0"/>
                  <a:ea typeface="돋움체" pitchFamily="49" charset="-127"/>
                </a:defRPr>
              </a:lvl4pPr>
              <a:lvl5pPr algn="ctr" defTabSz="976289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charset="0"/>
                  <a:ea typeface="돋움체" pitchFamily="49" charset="-127"/>
                </a:defRPr>
              </a:lvl5pPr>
              <a:lvl6pPr marL="457189" algn="ctr" defTabSz="976289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charset="0"/>
                  <a:ea typeface="돋움체" pitchFamily="49" charset="-127"/>
                </a:defRPr>
              </a:lvl6pPr>
              <a:lvl7pPr marL="914377" algn="ctr" defTabSz="976289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charset="0"/>
                  <a:ea typeface="돋움체" pitchFamily="49" charset="-127"/>
                </a:defRPr>
              </a:lvl7pPr>
              <a:lvl8pPr marL="1371566" algn="ctr" defTabSz="976289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charset="0"/>
                  <a:ea typeface="돋움체" pitchFamily="49" charset="-127"/>
                </a:defRPr>
              </a:lvl8pPr>
              <a:lvl9pPr marL="1828754" algn="ctr" defTabSz="976289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2"/>
                  </a:solidFill>
                  <a:latin typeface="Arial" charset="0"/>
                  <a:ea typeface="돋움체" pitchFamily="49" charset="-127"/>
                </a:defRPr>
              </a:lvl9pPr>
            </a:lstStyle>
            <a:p>
              <a:pPr algn="ctr"/>
              <a:r>
                <a:rPr lang="en-US" altLang="ko-KR" sz="8000" kern="0" spc="0" dirty="0" err="1">
                  <a:solidFill>
                    <a:srgbClr val="26A69A">
                      <a:alpha val="99000"/>
                    </a:srgbClr>
                  </a:solidFill>
                </a:rPr>
                <a:t>Sullem</a:t>
              </a:r>
              <a:endParaRPr lang="en-US" altLang="ko-KR" sz="8000" kern="0" spc="0" dirty="0">
                <a:solidFill>
                  <a:srgbClr val="26A69A">
                    <a:alpha val="99000"/>
                  </a:srgbClr>
                </a:solidFill>
              </a:endParaRPr>
            </a:p>
          </p:txBody>
        </p:sp>
      </p:grp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64964" y="5025108"/>
            <a:ext cx="8533227" cy="343821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 bwMode="auto">
          <a:xfrm>
            <a:off x="3564964" y="3696612"/>
            <a:ext cx="5123324" cy="0"/>
          </a:xfrm>
          <a:prstGeom prst="line">
            <a:avLst/>
          </a:prstGeom>
          <a:noFill/>
          <a:ln w="19050" cap="flat" cmpd="sng" algn="ctr">
            <a:solidFill>
              <a:srgbClr val="26A69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6574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타겟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II. Why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85" y="1970734"/>
            <a:ext cx="2896924" cy="31286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10379" y="4786557"/>
            <a:ext cx="5231936" cy="95410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b="0" dirty="0">
                <a:solidFill>
                  <a:srgbClr val="26A69A">
                    <a:alpha val="99000"/>
                  </a:srgb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여행을 좋아하는</a:t>
            </a:r>
            <a:endParaRPr lang="en-US" altLang="ko-KR" sz="2800" b="0" dirty="0">
              <a:solidFill>
                <a:srgbClr val="26A69A">
                  <a:alpha val="99000"/>
                </a:srgb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800" b="0" dirty="0">
                <a:solidFill>
                  <a:schemeClr val="tx1"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20~30</a:t>
            </a:r>
            <a:r>
              <a:rPr lang="ko-KR" altLang="en-US" sz="2800" b="0" dirty="0">
                <a:solidFill>
                  <a:schemeClr val="tx1"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</a:t>
            </a:r>
            <a:endParaRPr lang="en-US" altLang="ko-KR" sz="2800" b="0" dirty="0">
              <a:solidFill>
                <a:schemeClr val="tx1">
                  <a:alpha val="99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69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26A69A">
                    <a:alpha val="99000"/>
                  </a:srgbClr>
                </a:solidFill>
              </a:rPr>
              <a:t>타겟</a:t>
            </a:r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II. Why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766323" y="2276872"/>
            <a:ext cx="4659354" cy="3626266"/>
            <a:chOff x="5591944" y="2021886"/>
            <a:chExt cx="4659354" cy="36262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268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965" y="2021886"/>
              <a:ext cx="2333333" cy="36000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048152"/>
              <a:ext cx="2333333" cy="36000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480032" y="1552672"/>
            <a:ext cx="5231936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600" b="0" dirty="0">
                <a:solidFill>
                  <a:srgbClr val="26A69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자유여행 선호</a:t>
            </a:r>
            <a:endParaRPr lang="en-US" altLang="ko-KR" sz="3600" b="0" dirty="0">
              <a:solidFill>
                <a:srgbClr val="26A69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94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26A69A">
                    <a:alpha val="99000"/>
                  </a:srgbClr>
                </a:solidFill>
              </a:rPr>
              <a:t>타겟</a:t>
            </a:r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II. Why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80032" y="1552672"/>
            <a:ext cx="5231936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600" b="0" dirty="0" err="1">
                <a:solidFill>
                  <a:srgbClr val="26A69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스마트폰</a:t>
            </a:r>
            <a:r>
              <a:rPr lang="ko-KR" altLang="en-US" sz="3600" b="0" dirty="0">
                <a:solidFill>
                  <a:srgbClr val="26A69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및 컴퓨터 생활화</a:t>
            </a:r>
            <a:endParaRPr lang="en-US" altLang="ko-KR" sz="3600" b="0" dirty="0">
              <a:solidFill>
                <a:srgbClr val="26A69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182422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시연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III. What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FBF78635-AC1C-44FC-8474-1A79E34C8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638050"/>
            <a:ext cx="2880320" cy="444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시연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9E08A-CA8F-48BD-BD0B-1EC423B55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처음 접하는 </a:t>
            </a:r>
            <a:r>
              <a:rPr lang="ko-KR" altLang="en-US" dirty="0" err="1"/>
              <a:t>인트로</a:t>
            </a:r>
            <a:r>
              <a:rPr lang="ko-KR" altLang="en-US" dirty="0"/>
              <a:t> 페이지로 세련된 이미지를 주기 위해 디자인하였습니다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1.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11880" y="6412695"/>
            <a:ext cx="1080120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800" b="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31791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시연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9E08A-CA8F-48BD-BD0B-1EC423B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r>
              <a:rPr lang="ko-KR" altLang="en-US" dirty="0"/>
              <a:t>메인 페이지에는 다른 사용자들이 올린 여행 후기와 여행 일정이 인기도 순</a:t>
            </a:r>
            <a:r>
              <a:rPr lang="en-US" altLang="ko-KR" dirty="0"/>
              <a:t>, </a:t>
            </a:r>
            <a:r>
              <a:rPr lang="ko-KR" altLang="en-US" dirty="0"/>
              <a:t>생성일 순으로 정렬되어 표시됩니다</a:t>
            </a:r>
            <a:r>
              <a:rPr lang="en-US" altLang="ko-KR" dirty="0"/>
              <a:t>. </a:t>
            </a:r>
            <a:r>
              <a:rPr lang="ko-KR" altLang="en-US" dirty="0"/>
              <a:t>이를 통해 사용자들은 간편하게 다른 사용자들의 </a:t>
            </a:r>
            <a:r>
              <a:rPr lang="ko-KR" altLang="en-US" dirty="0" err="1"/>
              <a:t>게시글에</a:t>
            </a:r>
            <a:r>
              <a:rPr lang="ko-KR" altLang="en-US" dirty="0"/>
              <a:t> 접근이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KakaoTalk_Video_20190902_1454_15_85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00" end="167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3055"/>
            <a:ext cx="12719654" cy="6891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43163" y="6515297"/>
            <a:ext cx="1080120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800" b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08848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시연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9E08A-CA8F-48BD-BD0B-1EC423B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r>
              <a:rPr lang="ko-KR" altLang="en-US" dirty="0"/>
              <a:t>메인 페이지에는 다른 사용자들이 올린 여행 후기와 여행 일정이 인기도 순</a:t>
            </a:r>
            <a:r>
              <a:rPr lang="en-US" altLang="ko-KR" dirty="0"/>
              <a:t>, </a:t>
            </a:r>
            <a:r>
              <a:rPr lang="ko-KR" altLang="en-US" dirty="0"/>
              <a:t>생성일 순으로 정렬되어 표시됩니다</a:t>
            </a:r>
            <a:r>
              <a:rPr lang="en-US" altLang="ko-KR" dirty="0"/>
              <a:t>. </a:t>
            </a:r>
            <a:r>
              <a:rPr lang="ko-KR" altLang="en-US" dirty="0"/>
              <a:t>이를 통해 사용자들은 간편하게 다른 사용자들의 </a:t>
            </a:r>
            <a:r>
              <a:rPr lang="ko-KR" altLang="en-US" dirty="0" err="1"/>
              <a:t>게시글에</a:t>
            </a:r>
            <a:r>
              <a:rPr lang="ko-KR" altLang="en-US" dirty="0"/>
              <a:t> 접근이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KakaoTalk_Video_20190902_1454_18_0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328" y="334"/>
            <a:ext cx="12658024" cy="6857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464" y="6474250"/>
            <a:ext cx="2433974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800" b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SCHEDULE DETAIL</a:t>
            </a:r>
          </a:p>
        </p:txBody>
      </p:sp>
    </p:spTree>
    <p:extLst>
      <p:ext uri="{BB962C8B-B14F-4D97-AF65-F5344CB8AC3E}">
        <p14:creationId xmlns:p14="http://schemas.microsoft.com/office/powerpoint/2010/main" val="6413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시연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III. What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9E08A-CA8F-48BD-BD0B-1EC423B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587365" y="980728"/>
            <a:ext cx="3017271" cy="5280237"/>
            <a:chOff x="1199456" y="1185614"/>
            <a:chExt cx="3017271" cy="528023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1199456" y="1185614"/>
              <a:ext cx="3017271" cy="5280237"/>
            </a:xfrm>
            <a:prstGeom prst="rect">
              <a:avLst/>
            </a:prstGeom>
          </p:spPr>
        </p:pic>
        <p:pic>
          <p:nvPicPr>
            <p:cNvPr id="2" name="3.검색,모바일,후기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343472" y="1700808"/>
              <a:ext cx="2720024" cy="4444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01338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시연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9E08A-CA8F-48BD-BD0B-1EC423B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r>
              <a:rPr lang="ko-KR" altLang="en-US" dirty="0"/>
              <a:t>메인 페이지에 있는 항공권 조회 박스를 통해 입력한 내용과 일치하는 항공권들을 실시간 조회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항공권조회">
            <a:hlinkClick r:id="" action="ppaction://media"/>
            <a:extLst>
              <a:ext uri="{FF2B5EF4-FFF2-40B4-BE49-F238E27FC236}">
                <a16:creationId xmlns:a16="http://schemas.microsoft.com/office/drawing/2014/main" id="{71F05E08-24DF-4C9E-88EE-7051F3ED6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20104" y="6412695"/>
            <a:ext cx="2433974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800" b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SKYSCANNER</a:t>
            </a:r>
          </a:p>
        </p:txBody>
      </p:sp>
    </p:spTree>
    <p:extLst>
      <p:ext uri="{BB962C8B-B14F-4D97-AF65-F5344CB8AC3E}">
        <p14:creationId xmlns:p14="http://schemas.microsoft.com/office/powerpoint/2010/main" val="35542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시연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9E08A-CA8F-48BD-BD0B-1EC423B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r>
              <a:rPr lang="ko-KR" altLang="en-US" dirty="0" err="1"/>
              <a:t>ㅇ</a:t>
            </a:r>
            <a:endParaRPr lang="ko-KR" altLang="en-US" dirty="0"/>
          </a:p>
        </p:txBody>
      </p:sp>
      <p:pic>
        <p:nvPicPr>
          <p:cNvPr id="5" name="KakaoTalk_Video_20190902_1458_32_53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21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906"/>
            <a:ext cx="12218554" cy="68679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5312" y="6412695"/>
            <a:ext cx="2433974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800" b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78010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71704" y="3164033"/>
            <a:ext cx="1656000" cy="529953"/>
          </a:xfrm>
          <a:prstGeom prst="rect">
            <a:avLst/>
          </a:prstGeom>
          <a:solidFill>
            <a:srgbClr val="26A69A"/>
          </a:solidFill>
          <a:ln w="9525" algn="ctr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r>
              <a:rPr lang="ko-KR" altLang="en-US" sz="1800" b="0" dirty="0"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</a:t>
            </a:r>
            <a:r>
              <a:rPr lang="en-US" altLang="ko-KR" sz="1800" b="0" dirty="0"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b="0" dirty="0"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</a:p>
        </p:txBody>
      </p:sp>
      <p:cxnSp>
        <p:nvCxnSpPr>
          <p:cNvPr id="17" name="AutoShape 79"/>
          <p:cNvCxnSpPr>
            <a:cxnSpLocks noChangeShapeType="1"/>
          </p:cNvCxnSpPr>
          <p:nvPr/>
        </p:nvCxnSpPr>
        <p:spPr bwMode="auto">
          <a:xfrm>
            <a:off x="8922328" y="3429000"/>
            <a:ext cx="34220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" name="그룹 17"/>
          <p:cNvGrpSpPr/>
          <p:nvPr/>
        </p:nvGrpSpPr>
        <p:grpSpPr>
          <a:xfrm>
            <a:off x="2927648" y="2889000"/>
            <a:ext cx="342000" cy="936000"/>
            <a:chOff x="3782550" y="2889000"/>
            <a:chExt cx="342000" cy="936000"/>
          </a:xfrm>
        </p:grpSpPr>
        <p:cxnSp>
          <p:nvCxnSpPr>
            <p:cNvPr id="19" name="AutoShape 83"/>
            <p:cNvCxnSpPr>
              <a:cxnSpLocks noChangeShapeType="1"/>
            </p:cNvCxnSpPr>
            <p:nvPr/>
          </p:nvCxnSpPr>
          <p:spPr bwMode="auto">
            <a:xfrm flipV="1">
              <a:off x="3782550" y="2889000"/>
              <a:ext cx="342000" cy="5400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83"/>
            <p:cNvCxnSpPr>
              <a:cxnSpLocks noChangeShapeType="1"/>
            </p:cNvCxnSpPr>
            <p:nvPr/>
          </p:nvCxnSpPr>
          <p:spPr bwMode="auto">
            <a:xfrm>
              <a:off x="3782551" y="3429000"/>
              <a:ext cx="340981" cy="3960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1" name="AutoShape 79"/>
          <p:cNvCxnSpPr>
            <a:cxnSpLocks noChangeShapeType="1"/>
          </p:cNvCxnSpPr>
          <p:nvPr/>
        </p:nvCxnSpPr>
        <p:spPr bwMode="auto">
          <a:xfrm>
            <a:off x="6922655" y="3429000"/>
            <a:ext cx="34220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7" name="그룹 26"/>
          <p:cNvGrpSpPr/>
          <p:nvPr/>
        </p:nvGrpSpPr>
        <p:grpSpPr>
          <a:xfrm>
            <a:off x="4906639" y="2889000"/>
            <a:ext cx="342000" cy="936000"/>
            <a:chOff x="5761540" y="2925048"/>
            <a:chExt cx="342000" cy="936000"/>
          </a:xfrm>
        </p:grpSpPr>
        <p:cxnSp>
          <p:nvCxnSpPr>
            <p:cNvPr id="28" name="AutoShape 83"/>
            <p:cNvCxnSpPr>
              <a:cxnSpLocks noChangeShapeType="1"/>
            </p:cNvCxnSpPr>
            <p:nvPr/>
          </p:nvCxnSpPr>
          <p:spPr bwMode="auto">
            <a:xfrm>
              <a:off x="5761540" y="2925048"/>
              <a:ext cx="342000" cy="5400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83"/>
            <p:cNvCxnSpPr>
              <a:cxnSpLocks noChangeShapeType="1"/>
            </p:cNvCxnSpPr>
            <p:nvPr/>
          </p:nvCxnSpPr>
          <p:spPr bwMode="auto">
            <a:xfrm flipV="1">
              <a:off x="5761541" y="3465048"/>
              <a:ext cx="340981" cy="3960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" name="TextBox 31"/>
          <p:cNvSpPr txBox="1"/>
          <p:nvPr/>
        </p:nvSpPr>
        <p:spPr>
          <a:xfrm>
            <a:off x="1224340" y="2837844"/>
            <a:ext cx="143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I. Introduction</a:t>
            </a:r>
            <a:endParaRPr lang="ko-KR" altLang="en-US" sz="1600" b="0" dirty="0">
              <a:solidFill>
                <a:schemeClr val="tx1"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210595" y="2852357"/>
            <a:ext cx="1709946" cy="830587"/>
            <a:chOff x="2089339" y="2852357"/>
            <a:chExt cx="1709945" cy="830587"/>
          </a:xfrm>
        </p:grpSpPr>
        <p:sp>
          <p:nvSpPr>
            <p:cNvPr id="33" name="Rectangle 2"/>
            <p:cNvSpPr>
              <a:spLocks noChangeArrowheads="1"/>
            </p:cNvSpPr>
            <p:nvPr/>
          </p:nvSpPr>
          <p:spPr bwMode="auto">
            <a:xfrm>
              <a:off x="2143284" y="3152991"/>
              <a:ext cx="1656000" cy="529953"/>
            </a:xfrm>
            <a:prstGeom prst="rect">
              <a:avLst/>
            </a:prstGeom>
            <a:solidFill>
              <a:srgbClr val="26A69A"/>
            </a:solidFill>
            <a:ln w="9525" algn="ctr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ko-KR" altLang="en-US" sz="1800" b="0" dirty="0">
                  <a:solidFill>
                    <a:schemeClr val="bg1">
                      <a:alpha val="99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결론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89339" y="2852357"/>
              <a:ext cx="14814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0" dirty="0">
                  <a:solidFill>
                    <a:schemeClr val="tx1">
                      <a:alpha val="99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V. Conclusion</a:t>
              </a:r>
              <a:endParaRPr lang="ko-KR" altLang="en-US" sz="1600" b="0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245158" y="2355993"/>
            <a:ext cx="804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II. Why</a:t>
            </a:r>
            <a:endParaRPr lang="ko-KR" altLang="en-US" sz="1600" b="0" dirty="0">
              <a:solidFill>
                <a:schemeClr val="tx1"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3285565" y="3475120"/>
            <a:ext cx="1656001" cy="52995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r>
              <a:rPr lang="en-US" altLang="ko-KR" sz="1800" b="0" dirty="0">
                <a:solidFill>
                  <a:srgbClr val="26A69A">
                    <a:alpha val="99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Target </a:t>
            </a:r>
            <a:r>
              <a:rPr lang="ko-KR" altLang="en-US" sz="1800" b="0" dirty="0">
                <a:solidFill>
                  <a:srgbClr val="26A69A">
                    <a:alpha val="99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1800" b="0" dirty="0">
              <a:solidFill>
                <a:srgbClr val="26A69A">
                  <a:alpha val="99000"/>
                </a:srgb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186943" y="2841323"/>
            <a:ext cx="1717885" cy="841621"/>
            <a:chOff x="2081400" y="2841323"/>
            <a:chExt cx="1717884" cy="841621"/>
          </a:xfrm>
        </p:grpSpPr>
        <p:sp>
          <p:nvSpPr>
            <p:cNvPr id="41" name="Rectangle 2"/>
            <p:cNvSpPr>
              <a:spLocks noChangeArrowheads="1"/>
            </p:cNvSpPr>
            <p:nvPr/>
          </p:nvSpPr>
          <p:spPr bwMode="auto">
            <a:xfrm>
              <a:off x="2143284" y="3152991"/>
              <a:ext cx="1656000" cy="529953"/>
            </a:xfrm>
            <a:prstGeom prst="rect">
              <a:avLst/>
            </a:prstGeom>
            <a:solidFill>
              <a:srgbClr val="26A69A"/>
            </a:solidFill>
            <a:ln w="9525" algn="ctr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ko-KR" altLang="en-US" sz="1800" b="0" dirty="0">
                  <a:solidFill>
                    <a:schemeClr val="bg1">
                      <a:alpha val="99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 시연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081400" y="2841323"/>
              <a:ext cx="9124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0" dirty="0">
                  <a:solidFill>
                    <a:schemeClr val="tx1">
                      <a:alpha val="99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III. What</a:t>
              </a:r>
              <a:endParaRPr lang="ko-KR" altLang="en-US" sz="1600" b="0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220730" y="2852357"/>
            <a:ext cx="1700322" cy="830587"/>
            <a:chOff x="2098963" y="2852357"/>
            <a:chExt cx="1700321" cy="830587"/>
          </a:xfrm>
        </p:grpSpPr>
        <p:sp>
          <p:nvSpPr>
            <p:cNvPr id="44" name="Rectangle 2"/>
            <p:cNvSpPr>
              <a:spLocks noChangeArrowheads="1"/>
            </p:cNvSpPr>
            <p:nvPr/>
          </p:nvSpPr>
          <p:spPr bwMode="auto">
            <a:xfrm>
              <a:off x="2143284" y="3152991"/>
              <a:ext cx="1656000" cy="529953"/>
            </a:xfrm>
            <a:prstGeom prst="rect">
              <a:avLst/>
            </a:prstGeom>
            <a:solidFill>
              <a:srgbClr val="26A69A"/>
            </a:solidFill>
            <a:ln w="9525" algn="ctr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ko-KR" altLang="en-US" sz="1800" b="0" dirty="0">
                  <a:solidFill>
                    <a:schemeClr val="bg1">
                      <a:alpha val="99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서비스 설계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098963" y="2852357"/>
              <a:ext cx="9012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0" dirty="0">
                  <a:solidFill>
                    <a:schemeClr val="tx1">
                      <a:alpha val="99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IV. How</a:t>
              </a:r>
              <a:endParaRPr lang="ko-KR" altLang="en-US" sz="1600" b="0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3280048" y="2646445"/>
            <a:ext cx="1656001" cy="529953"/>
          </a:xfrm>
          <a:prstGeom prst="rect">
            <a:avLst/>
          </a:prstGeom>
          <a:solidFill>
            <a:srgbClr val="26A69A"/>
          </a:solidFill>
          <a:ln w="9525" algn="ctr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r>
              <a:rPr lang="ko-KR" altLang="en-US" sz="1800" b="0" dirty="0">
                <a:solidFill>
                  <a:schemeClr val="bg1">
                    <a:alpha val="99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불편함 발견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06196" y="3702805"/>
            <a:ext cx="1816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 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이용 시나리오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53270" y="4005064"/>
            <a:ext cx="107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 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목표 설정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53270" y="4221088"/>
            <a:ext cx="1083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주제 설정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58269" y="3655723"/>
            <a:ext cx="1065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 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설계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428A8-8FB2-4CAC-8571-B383167F6CC3}"/>
              </a:ext>
            </a:extLst>
          </p:cNvPr>
          <p:cNvSpPr txBox="1"/>
          <p:nvPr/>
        </p:nvSpPr>
        <p:spPr>
          <a:xfrm>
            <a:off x="1199456" y="3717025"/>
            <a:ext cx="1654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 (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잘</a:t>
            </a:r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생긴 팀원 소개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AF152B-5996-4E78-AC4F-3E936422FCAC}"/>
              </a:ext>
            </a:extLst>
          </p:cNvPr>
          <p:cNvSpPr txBox="1"/>
          <p:nvPr/>
        </p:nvSpPr>
        <p:spPr>
          <a:xfrm>
            <a:off x="9327718" y="3645024"/>
            <a:ext cx="858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 </a:t>
            </a:r>
            <a:r>
              <a:rPr lang="ko-KR" altLang="en-US" sz="1600" b="0" spc="-151" dirty="0" err="1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느낀점</a:t>
            </a:r>
            <a:endParaRPr lang="ko-KR" altLang="en-US" sz="1600" b="0" spc="-151" dirty="0">
              <a:solidFill>
                <a:schemeClr val="tx1">
                  <a:alpha val="99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9F62B6-BEF5-4640-9640-882A762EF4FA}"/>
              </a:ext>
            </a:extLst>
          </p:cNvPr>
          <p:cNvSpPr txBox="1"/>
          <p:nvPr/>
        </p:nvSpPr>
        <p:spPr>
          <a:xfrm>
            <a:off x="9327720" y="3872082"/>
            <a:ext cx="773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 </a:t>
            </a:r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Q&amp;A</a:t>
            </a:r>
            <a:endParaRPr lang="ko-KR" altLang="en-US" sz="1600" b="0" spc="-151" dirty="0">
              <a:solidFill>
                <a:schemeClr val="tx1">
                  <a:alpha val="99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35C6E4-B53A-4A8C-BC01-9E193965B812}"/>
              </a:ext>
            </a:extLst>
          </p:cNvPr>
          <p:cNvSpPr txBox="1"/>
          <p:nvPr/>
        </p:nvSpPr>
        <p:spPr>
          <a:xfrm>
            <a:off x="7151685" y="3881825"/>
            <a:ext cx="1055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 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스택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C8FF6FEB-D73E-4FB3-A635-07D285E5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I. Introduction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253270" y="4437112"/>
            <a:ext cx="1076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·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600" b="0" spc="-151" dirty="0" err="1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타겟</a:t>
            </a:r>
            <a:r>
              <a:rPr lang="ko-KR" altLang="en-US" sz="1600" b="0" spc="-151" dirty="0">
                <a:solidFill>
                  <a:schemeClr val="tx1"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90387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시연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III. What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9E08A-CA8F-48BD-BD0B-1EC423B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590897" y="894954"/>
            <a:ext cx="3017271" cy="5280237"/>
          </a:xfrm>
          <a:prstGeom prst="rect">
            <a:avLst/>
          </a:prstGeom>
        </p:spPr>
      </p:pic>
      <p:pic>
        <p:nvPicPr>
          <p:cNvPr id="5" name="후기작성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5412" y="1291412"/>
            <a:ext cx="2608239" cy="466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8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시연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9E08A-CA8F-48BD-BD0B-1EC423B5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r>
              <a:rPr lang="ko-KR" altLang="en-US" dirty="0"/>
              <a:t>관리자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83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2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설계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77ED629-829C-426D-8BFB-949CFCC74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여행후기</a:t>
            </a:r>
            <a:r>
              <a:rPr lang="en-US" altLang="ko-KR" dirty="0"/>
              <a:t>, </a:t>
            </a:r>
            <a:r>
              <a:rPr lang="ko-KR" altLang="en-US" dirty="0"/>
              <a:t>여행일정 기능을 블로그 형태로 개발하여 다른 사용자들이  남긴 게시글을 통해 관광지에 관한 정보를 쉽게 얻을 수 있도록 개발한다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519679-4B7B-4EB9-A834-052CBAE9D4DD}"/>
              </a:ext>
            </a:extLst>
          </p:cNvPr>
          <p:cNvGrpSpPr/>
          <p:nvPr/>
        </p:nvGrpSpPr>
        <p:grpSpPr>
          <a:xfrm>
            <a:off x="610283" y="1150446"/>
            <a:ext cx="10971434" cy="5126665"/>
            <a:chOff x="407368" y="1150446"/>
            <a:chExt cx="10971434" cy="512666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2F4270-AD49-45C1-871D-ABF3AFF9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32" y="1150446"/>
              <a:ext cx="2890807" cy="5126665"/>
            </a:xfrm>
            <a:prstGeom prst="rect">
              <a:avLst/>
            </a:prstGeom>
            <a:ln>
              <a:solidFill>
                <a:srgbClr val="659E5C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55A4A8-F771-4A05-8F0D-679CF0554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094" b="54860"/>
            <a:stretch/>
          </p:blipFill>
          <p:spPr>
            <a:xfrm>
              <a:off x="4151784" y="2237189"/>
              <a:ext cx="7227018" cy="1800200"/>
            </a:xfrm>
            <a:prstGeom prst="rect">
              <a:avLst/>
            </a:prstGeom>
            <a:ln>
              <a:solidFill>
                <a:srgbClr val="659E5C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C66D5B0-13FB-46AE-8ABC-46B45C957F47}"/>
                </a:ext>
              </a:extLst>
            </p:cNvPr>
            <p:cNvSpPr/>
            <p:nvPr/>
          </p:nvSpPr>
          <p:spPr bwMode="auto">
            <a:xfrm>
              <a:off x="407368" y="2773572"/>
              <a:ext cx="3096344" cy="727435"/>
            </a:xfrm>
            <a:prstGeom prst="rect">
              <a:avLst/>
            </a:prstGeom>
            <a:noFill/>
            <a:ln w="19050" cap="flat" cmpd="sng" algn="ctr">
              <a:solidFill>
                <a:srgbClr val="659E5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체" pitchFamily="49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D978683-D742-4FE0-9D75-B3860F4FFD11}"/>
                </a:ext>
              </a:extLst>
            </p:cNvPr>
            <p:cNvCxnSpPr>
              <a:stCxn id="11" idx="3"/>
              <a:endCxn id="19" idx="1"/>
            </p:cNvCxnSpPr>
            <p:nvPr/>
          </p:nvCxnSpPr>
          <p:spPr bwMode="auto">
            <a:xfrm flipV="1">
              <a:off x="3503712" y="3137289"/>
              <a:ext cx="648072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659E5C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B7A240D-4FA0-4C63-A162-14C127E75F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4" b="17491"/>
          <a:stretch/>
        </p:blipFill>
        <p:spPr>
          <a:xfrm>
            <a:off x="4354699" y="4163075"/>
            <a:ext cx="7227018" cy="1702490"/>
          </a:xfrm>
          <a:prstGeom prst="rect">
            <a:avLst/>
          </a:prstGeom>
          <a:ln>
            <a:solidFill>
              <a:srgbClr val="659E5C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263625-690E-4553-A5F4-F82B7B7519B8}"/>
              </a:ext>
            </a:extLst>
          </p:cNvPr>
          <p:cNvSpPr/>
          <p:nvPr/>
        </p:nvSpPr>
        <p:spPr bwMode="auto">
          <a:xfrm>
            <a:off x="610283" y="4650603"/>
            <a:ext cx="3096344" cy="727435"/>
          </a:xfrm>
          <a:prstGeom prst="rect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체" pitchFamily="49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151EF09-92D2-4B2E-83C6-F58F7451941F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 bwMode="auto">
          <a:xfrm flipV="1">
            <a:off x="3706627" y="5014320"/>
            <a:ext cx="648072" cy="1"/>
          </a:xfrm>
          <a:prstGeom prst="straightConnector1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5491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설계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77ED629-829C-426D-8BFB-949CFCC74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사용자들은 검색 기능을 통해 설렘에 등록된 여행 후기</a:t>
            </a:r>
            <a:r>
              <a:rPr lang="en-US" altLang="ko-KR" dirty="0"/>
              <a:t>, </a:t>
            </a:r>
            <a:r>
              <a:rPr lang="ko-KR" altLang="en-US" dirty="0"/>
              <a:t>일정 등에 간편하게 접근할 수 있어야 한다</a:t>
            </a:r>
            <a:r>
              <a:rPr lang="en-US" altLang="ko-KR" dirty="0"/>
              <a:t>. </a:t>
            </a:r>
            <a:r>
              <a:rPr lang="ko-KR" altLang="en-US" dirty="0"/>
              <a:t>또한 항공권 예약 기능을 통해 사용자 편의 향상을 도모한다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519679-4B7B-4EB9-A834-052CBAE9D4DD}"/>
              </a:ext>
            </a:extLst>
          </p:cNvPr>
          <p:cNvGrpSpPr/>
          <p:nvPr/>
        </p:nvGrpSpPr>
        <p:grpSpPr>
          <a:xfrm>
            <a:off x="609678" y="1120549"/>
            <a:ext cx="3096344" cy="5156562"/>
            <a:chOff x="406763" y="1120549"/>
            <a:chExt cx="3096344" cy="51565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2F4270-AD49-45C1-871D-ABF3AFF9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32" y="1150446"/>
              <a:ext cx="2890807" cy="5126665"/>
            </a:xfrm>
            <a:prstGeom prst="rect">
              <a:avLst/>
            </a:prstGeom>
            <a:ln>
              <a:solidFill>
                <a:srgbClr val="659E5C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C66D5B0-13FB-46AE-8ABC-46B45C957F47}"/>
                </a:ext>
              </a:extLst>
            </p:cNvPr>
            <p:cNvSpPr/>
            <p:nvPr/>
          </p:nvSpPr>
          <p:spPr bwMode="auto">
            <a:xfrm>
              <a:off x="406763" y="1120549"/>
              <a:ext cx="3096344" cy="508251"/>
            </a:xfrm>
            <a:prstGeom prst="rect">
              <a:avLst/>
            </a:prstGeom>
            <a:noFill/>
            <a:ln w="19050" cap="flat" cmpd="sng" algn="ctr">
              <a:solidFill>
                <a:srgbClr val="659E5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체" pitchFamily="49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64423BF-9F59-4695-B9C4-9D8B8E21A2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86"/>
          <a:stretch/>
        </p:blipFill>
        <p:spPr>
          <a:xfrm>
            <a:off x="4949438" y="1082956"/>
            <a:ext cx="6493021" cy="1141579"/>
          </a:xfrm>
          <a:prstGeom prst="rect">
            <a:avLst/>
          </a:prstGeom>
          <a:ln>
            <a:solidFill>
              <a:srgbClr val="659E5C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0D92F9-C954-496A-9FCD-B0C0502195CF}"/>
              </a:ext>
            </a:extLst>
          </p:cNvPr>
          <p:cNvSpPr/>
          <p:nvPr/>
        </p:nvSpPr>
        <p:spPr bwMode="auto">
          <a:xfrm>
            <a:off x="609678" y="1694924"/>
            <a:ext cx="3096344" cy="1013996"/>
          </a:xfrm>
          <a:prstGeom prst="rect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체" pitchFamily="49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CBDB7A2-E428-4ED0-BC46-99BBCBE7A4F3}"/>
              </a:ext>
            </a:extLst>
          </p:cNvPr>
          <p:cNvCxnSpPr>
            <a:stCxn id="11" idx="3"/>
            <a:endCxn id="16" idx="1"/>
          </p:cNvCxnSpPr>
          <p:nvPr/>
        </p:nvCxnSpPr>
        <p:spPr bwMode="auto">
          <a:xfrm>
            <a:off x="3706022" y="1374675"/>
            <a:ext cx="1243416" cy="279071"/>
          </a:xfrm>
          <a:prstGeom prst="straightConnector1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1F0BAB37-7D3F-42D9-A8AD-15B00524D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5" b="71596"/>
          <a:stretch/>
        </p:blipFill>
        <p:spPr>
          <a:xfrm>
            <a:off x="4942934" y="3635802"/>
            <a:ext cx="6493021" cy="1995328"/>
          </a:xfrm>
          <a:prstGeom prst="rect">
            <a:avLst/>
          </a:prstGeom>
          <a:ln>
            <a:solidFill>
              <a:srgbClr val="659E5C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3A3A26-59FA-4AB2-BAD6-1D0DC043E141}"/>
              </a:ext>
            </a:extLst>
          </p:cNvPr>
          <p:cNvCxnSpPr>
            <a:stCxn id="17" idx="3"/>
            <a:endCxn id="18" idx="1"/>
          </p:cNvCxnSpPr>
          <p:nvPr/>
        </p:nvCxnSpPr>
        <p:spPr bwMode="auto">
          <a:xfrm>
            <a:off x="3706022" y="2201922"/>
            <a:ext cx="1236912" cy="2431544"/>
          </a:xfrm>
          <a:prstGeom prst="straightConnector1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2623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기능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설계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77ED629-829C-426D-8BFB-949CFCC74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스케줄 정보는 지도를 통해 쉽게 접근할 수 있어야 한다</a:t>
            </a:r>
            <a:r>
              <a:rPr lang="en-US" altLang="ko-KR" dirty="0"/>
              <a:t>. </a:t>
            </a:r>
            <a:r>
              <a:rPr lang="ko-KR" altLang="en-US" dirty="0"/>
              <a:t>관광지의 다양한 명소</a:t>
            </a:r>
            <a:r>
              <a:rPr lang="en-US" altLang="ko-KR" dirty="0"/>
              <a:t>, </a:t>
            </a:r>
            <a:r>
              <a:rPr lang="ko-KR" altLang="en-US" dirty="0"/>
              <a:t>숙박 업소 등의 정보를 검색을 통해 사용자가 쉽게 접할 수 있어야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F4270-AD49-45C1-871D-ABF3AFF9F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7" y="1150446"/>
            <a:ext cx="2890806" cy="5126665"/>
          </a:xfrm>
          <a:prstGeom prst="rect">
            <a:avLst/>
          </a:prstGeom>
          <a:ln>
            <a:solidFill>
              <a:srgbClr val="659E5C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E70283-731E-4FF3-ACBD-3453D3256A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58" b="40037"/>
          <a:stretch/>
        </p:blipFill>
        <p:spPr>
          <a:xfrm>
            <a:off x="5298296" y="2599561"/>
            <a:ext cx="5484872" cy="1605418"/>
          </a:xfrm>
          <a:prstGeom prst="rect">
            <a:avLst/>
          </a:prstGeom>
          <a:ln>
            <a:solidFill>
              <a:srgbClr val="659E5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B82D01-7567-49F8-A566-82EB6549C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" t="60474" r="-207" b="21698"/>
          <a:stretch/>
        </p:blipFill>
        <p:spPr>
          <a:xfrm>
            <a:off x="5303912" y="4365104"/>
            <a:ext cx="5484872" cy="1734101"/>
          </a:xfrm>
          <a:prstGeom prst="rect">
            <a:avLst/>
          </a:prstGeom>
          <a:ln>
            <a:solidFill>
              <a:srgbClr val="659E5C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97D41A-F854-481D-8118-DA8258B420FF}"/>
              </a:ext>
            </a:extLst>
          </p:cNvPr>
          <p:cNvSpPr/>
          <p:nvPr/>
        </p:nvSpPr>
        <p:spPr bwMode="auto">
          <a:xfrm>
            <a:off x="609678" y="3356991"/>
            <a:ext cx="3096344" cy="847987"/>
          </a:xfrm>
          <a:prstGeom prst="rect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체" pitchFamily="49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73C781-AB88-4763-9DD0-628CDF8E1FB4}"/>
              </a:ext>
            </a:extLst>
          </p:cNvPr>
          <p:cNvSpPr/>
          <p:nvPr/>
        </p:nvSpPr>
        <p:spPr bwMode="auto">
          <a:xfrm>
            <a:off x="609678" y="4242395"/>
            <a:ext cx="3096344" cy="2034716"/>
          </a:xfrm>
          <a:prstGeom prst="rect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체" pitchFamily="49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A1A97-E794-4AAB-A75D-0F6E56E467ED}"/>
              </a:ext>
            </a:extLst>
          </p:cNvPr>
          <p:cNvCxnSpPr>
            <a:stCxn id="23" idx="3"/>
            <a:endCxn id="21" idx="1"/>
          </p:cNvCxnSpPr>
          <p:nvPr/>
        </p:nvCxnSpPr>
        <p:spPr bwMode="auto">
          <a:xfrm flipV="1">
            <a:off x="3706022" y="3402270"/>
            <a:ext cx="1592274" cy="378715"/>
          </a:xfrm>
          <a:prstGeom prst="straightConnector1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A1DE04-AA1A-4740-8B07-925666C65502}"/>
              </a:ext>
            </a:extLst>
          </p:cNvPr>
          <p:cNvCxnSpPr>
            <a:stCxn id="24" idx="3"/>
            <a:endCxn id="22" idx="1"/>
          </p:cNvCxnSpPr>
          <p:nvPr/>
        </p:nvCxnSpPr>
        <p:spPr bwMode="auto">
          <a:xfrm flipV="1">
            <a:off x="3706022" y="5232155"/>
            <a:ext cx="1597890" cy="27598"/>
          </a:xfrm>
          <a:prstGeom prst="straightConnector1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94505D8E-658B-4F7F-95A2-1F6991C3E5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t="18501" r="-295" b="67536"/>
          <a:stretch/>
        </p:blipFill>
        <p:spPr>
          <a:xfrm>
            <a:off x="5298296" y="1157035"/>
            <a:ext cx="5484872" cy="1358167"/>
          </a:xfrm>
          <a:prstGeom prst="rect">
            <a:avLst/>
          </a:prstGeom>
          <a:ln>
            <a:solidFill>
              <a:srgbClr val="659E5C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35DA1D-2CEE-4203-9661-82489318B7F8}"/>
              </a:ext>
            </a:extLst>
          </p:cNvPr>
          <p:cNvSpPr/>
          <p:nvPr/>
        </p:nvSpPr>
        <p:spPr bwMode="auto">
          <a:xfrm>
            <a:off x="609678" y="2085010"/>
            <a:ext cx="3096344" cy="1194212"/>
          </a:xfrm>
          <a:prstGeom prst="rect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체" pitchFamily="49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73EFF7B-8EF6-408F-AE34-F5DAD8EB909C}"/>
              </a:ext>
            </a:extLst>
          </p:cNvPr>
          <p:cNvCxnSpPr>
            <a:stCxn id="28" idx="3"/>
            <a:endCxn id="27" idx="1"/>
          </p:cNvCxnSpPr>
          <p:nvPr/>
        </p:nvCxnSpPr>
        <p:spPr bwMode="auto">
          <a:xfrm flipV="1">
            <a:off x="3706022" y="1836119"/>
            <a:ext cx="1592274" cy="845997"/>
          </a:xfrm>
          <a:prstGeom prst="straightConnector1">
            <a:avLst/>
          </a:prstGeom>
          <a:noFill/>
          <a:ln w="19050" cap="flat" cmpd="sng" algn="ctr">
            <a:solidFill>
              <a:srgbClr val="659E5C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3252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기술 스택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B80377-E452-4AC1-ABE6-479ECC98E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사용자와 직접 상호작용을 하는 </a:t>
            </a:r>
            <a:r>
              <a:rPr lang="ko-KR" altLang="en-US" dirty="0" err="1"/>
              <a:t>프론트엔드는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를 통해 개발하였습니다</a:t>
            </a:r>
            <a:r>
              <a:rPr lang="en-US" altLang="ko-KR" dirty="0"/>
              <a:t>. </a:t>
            </a:r>
            <a:r>
              <a:rPr lang="ko-KR" altLang="en-US" dirty="0"/>
              <a:t>그리고 서버를 담당하는 </a:t>
            </a:r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/>
              <a:t>SPRING BOOT</a:t>
            </a:r>
            <a:r>
              <a:rPr lang="ko-KR" altLang="en-US" dirty="0"/>
              <a:t>를 이용해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4D40B69-5B1A-4BF4-B194-CDA3B4384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592" y="2327904"/>
            <a:ext cx="3734877" cy="268528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none" anchor="ctr">
            <a:scene3d>
              <a:camera prst="perspectiveFront"/>
              <a:lightRig rig="threePt" dir="t"/>
            </a:scene3d>
          </a:bodyPr>
          <a:lstStyle/>
          <a:p>
            <a:endParaRPr lang="en-US" altLang="ko-KR" sz="1400" b="0" dirty="0">
              <a:solidFill>
                <a:srgbClr val="659E5C">
                  <a:alpha val="99000"/>
                </a:srgb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87232CCB-7FE6-4A15-BE44-B96D848D4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592" y="1607732"/>
            <a:ext cx="3734877" cy="572697"/>
          </a:xfrm>
          <a:prstGeom prst="rect">
            <a:avLst/>
          </a:prstGeom>
          <a:solidFill>
            <a:srgbClr val="00897B"/>
          </a:solidFill>
          <a:ln w="9525" algn="ctr">
            <a:solidFill>
              <a:srgbClr val="659E5C"/>
            </a:solidFill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none" anchor="ctr"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b="0" dirty="0">
                <a:solidFill>
                  <a:schemeClr val="bg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VUE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7995FC1C-3AE3-4BBA-AA6A-DE4CC4522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032" y="2318258"/>
            <a:ext cx="3734877" cy="269492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none" anchor="ctr">
            <a:scene3d>
              <a:camera prst="perspectiveFront"/>
              <a:lightRig rig="threePt" dir="t"/>
            </a:scene3d>
          </a:bodyPr>
          <a:lstStyle/>
          <a:p>
            <a:endParaRPr lang="en-US" altLang="ko-KR" sz="1400" b="0" dirty="0">
              <a:solidFill>
                <a:srgbClr val="659E5C">
                  <a:alpha val="99000"/>
                </a:srgb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6C01A1ED-364E-425C-AB7D-1BB19C30F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032" y="1607732"/>
            <a:ext cx="3734877" cy="572697"/>
          </a:xfrm>
          <a:prstGeom prst="rect">
            <a:avLst/>
          </a:prstGeom>
          <a:solidFill>
            <a:srgbClr val="00897B"/>
          </a:solidFill>
          <a:ln w="9525" algn="ctr">
            <a:solidFill>
              <a:srgbClr val="659E5C"/>
            </a:solidFill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none" anchor="ctr"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000" b="0" dirty="0">
                <a:solidFill>
                  <a:schemeClr val="bg1"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SPRING BOOT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911A76-01B5-472E-B56F-65C498384D9E}"/>
              </a:ext>
            </a:extLst>
          </p:cNvPr>
          <p:cNvGrpSpPr/>
          <p:nvPr/>
        </p:nvGrpSpPr>
        <p:grpSpPr>
          <a:xfrm>
            <a:off x="2598843" y="5229200"/>
            <a:ext cx="3307879" cy="1200329"/>
            <a:chOff x="1279004" y="5146185"/>
            <a:chExt cx="3307879" cy="12003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AC2B38-2319-472E-AF8D-69C185003554}"/>
                </a:ext>
              </a:extLst>
            </p:cNvPr>
            <p:cNvSpPr txBox="1"/>
            <p:nvPr/>
          </p:nvSpPr>
          <p:spPr>
            <a:xfrm>
              <a:off x="1484526" y="5146185"/>
              <a:ext cx="3102357" cy="1200329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웹 개발의 최신 트렌드인 </a:t>
              </a:r>
              <a:r>
                <a:rPr lang="en-US" altLang="ko-KR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SPA </a:t>
              </a:r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개발을 위해</a:t>
              </a:r>
              <a:endParaRPr lang="en-US" altLang="ko-KR" sz="1800" b="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최근 주목 받고있는 프레임워크 </a:t>
              </a:r>
              <a:r>
                <a:rPr lang="en-US" altLang="ko-KR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VUE </a:t>
              </a:r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채택</a:t>
              </a:r>
              <a:r>
                <a:rPr lang="en-US" altLang="ko-KR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</a:p>
          </p:txBody>
        </p:sp>
        <p:sp>
          <p:nvSpPr>
            <p:cNvPr id="31" name="모서리가 둥근 직사각형 81">
              <a:extLst>
                <a:ext uri="{FF2B5EF4-FFF2-40B4-BE49-F238E27FC236}">
                  <a16:creationId xmlns:a16="http://schemas.microsoft.com/office/drawing/2014/main" id="{544B592A-E8DE-48E0-A192-3E11267CB840}"/>
                </a:ext>
              </a:extLst>
            </p:cNvPr>
            <p:cNvSpPr/>
            <p:nvPr/>
          </p:nvSpPr>
          <p:spPr>
            <a:xfrm>
              <a:off x="1279004" y="5229200"/>
              <a:ext cx="216023" cy="216024"/>
            </a:xfrm>
            <a:prstGeom prst="roundRect">
              <a:avLst/>
            </a:prstGeom>
            <a:solidFill>
              <a:srgbClr val="00897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-윤고딕320" pitchFamily="18" charset="-127"/>
                  <a:ea typeface="-윤고딕320" pitchFamily="18" charset="-127"/>
                </a:rPr>
                <a:t>1</a:t>
              </a:r>
              <a:endParaRPr lang="ko-KR" altLang="en-US" sz="1400" dirty="0"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3EA46C-685A-46D3-AAA6-D8FDA6179F35}"/>
              </a:ext>
            </a:extLst>
          </p:cNvPr>
          <p:cNvGrpSpPr/>
          <p:nvPr/>
        </p:nvGrpSpPr>
        <p:grpSpPr>
          <a:xfrm>
            <a:off x="6625365" y="5210053"/>
            <a:ext cx="3108211" cy="1200329"/>
            <a:chOff x="1351012" y="5826022"/>
            <a:chExt cx="3108211" cy="120032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02A473-CA2F-490D-BBCE-4CD1DE119F12}"/>
                </a:ext>
              </a:extLst>
            </p:cNvPr>
            <p:cNvSpPr txBox="1"/>
            <p:nvPr/>
          </p:nvSpPr>
          <p:spPr>
            <a:xfrm>
              <a:off x="1567036" y="5826022"/>
              <a:ext cx="2892187" cy="1200324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학기 과정을 통해 배운 기술인</a:t>
              </a:r>
              <a:endParaRPr lang="en-US" altLang="ko-KR" sz="1800" b="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스프링을 직접 사용해보며</a:t>
              </a:r>
              <a:endParaRPr lang="en-US" altLang="ko-KR" sz="1800" b="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더 공부하기 싶었기 때문에 채택</a:t>
              </a:r>
              <a:r>
                <a:rPr lang="en-US" altLang="ko-KR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</a:p>
          </p:txBody>
        </p:sp>
        <p:sp>
          <p:nvSpPr>
            <p:cNvPr id="34" name="모서리가 둥근 직사각형 34">
              <a:extLst>
                <a:ext uri="{FF2B5EF4-FFF2-40B4-BE49-F238E27FC236}">
                  <a16:creationId xmlns:a16="http://schemas.microsoft.com/office/drawing/2014/main" id="{73C610C9-B8A3-4E0E-8FE1-E433FF0BF2DA}"/>
                </a:ext>
              </a:extLst>
            </p:cNvPr>
            <p:cNvSpPr/>
            <p:nvPr/>
          </p:nvSpPr>
          <p:spPr>
            <a:xfrm>
              <a:off x="1351012" y="5886997"/>
              <a:ext cx="216023" cy="216024"/>
            </a:xfrm>
            <a:prstGeom prst="roundRect">
              <a:avLst/>
            </a:prstGeom>
            <a:solidFill>
              <a:srgbClr val="00897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-윤고딕320" pitchFamily="18" charset="-127"/>
                  <a:ea typeface="-윤고딕320" pitchFamily="18" charset="-127"/>
                </a:rPr>
                <a:t>2</a:t>
              </a:r>
              <a:endParaRPr lang="ko-KR" altLang="en-US" sz="1400" dirty="0"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7F3F462-9A76-4D10-B434-BE9DF9A67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20" y="2508667"/>
            <a:ext cx="2681008" cy="231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787D5A-922B-41A8-90E0-EAD02DE55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41" y="2507974"/>
            <a:ext cx="2588458" cy="231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3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기술 스택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IV. How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B80377-E452-4AC1-ABE6-479ECC98E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r>
              <a:rPr lang="en-US" altLang="ko-KR" dirty="0"/>
              <a:t>Google Maps </a:t>
            </a:r>
            <a:r>
              <a:rPr lang="en-US" altLang="ko-KR" dirty="0" err="1"/>
              <a:t>Apii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en-US" altLang="ko-KR" dirty="0"/>
              <a:t>Google</a:t>
            </a:r>
            <a:r>
              <a:rPr lang="ko-KR" altLang="en-US" dirty="0"/>
              <a:t>이 가진 방대한 데이터로 사용자들에게 보다 정확한 정보를 제공할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50C5DC-A847-4645-8F69-C9B5178D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6" y="1268760"/>
            <a:ext cx="9666667" cy="2438095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20589359-2E12-47A2-A1EA-3C65BCEFED14}"/>
              </a:ext>
            </a:extLst>
          </p:cNvPr>
          <p:cNvSpPr/>
          <p:nvPr/>
        </p:nvSpPr>
        <p:spPr bwMode="auto">
          <a:xfrm rot="10800000">
            <a:off x="5627947" y="3356993"/>
            <a:ext cx="936104" cy="360040"/>
          </a:xfrm>
          <a:prstGeom prst="triangle">
            <a:avLst/>
          </a:prstGeom>
          <a:solidFill>
            <a:srgbClr val="00897B"/>
          </a:solidFill>
          <a:ln w="9525" algn="ctr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sz="1400" b="0" dirty="0">
              <a:solidFill>
                <a:schemeClr val="bg1"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090A31-9358-4584-88E3-D2CAEABB3523}"/>
              </a:ext>
            </a:extLst>
          </p:cNvPr>
          <p:cNvGrpSpPr/>
          <p:nvPr/>
        </p:nvGrpSpPr>
        <p:grpSpPr>
          <a:xfrm>
            <a:off x="1691248" y="4005064"/>
            <a:ext cx="8809504" cy="2088232"/>
            <a:chOff x="1691248" y="4149080"/>
            <a:chExt cx="8809504" cy="2088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57DADFA-A7C4-4342-98B8-DF1224B31C04}"/>
                </a:ext>
              </a:extLst>
            </p:cNvPr>
            <p:cNvGrpSpPr/>
            <p:nvPr/>
          </p:nvGrpSpPr>
          <p:grpSpPr>
            <a:xfrm>
              <a:off x="1691248" y="4149080"/>
              <a:ext cx="8809504" cy="529953"/>
              <a:chOff x="1619240" y="4499161"/>
              <a:chExt cx="8809504" cy="529953"/>
            </a:xfrm>
          </p:grpSpPr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99F1D5D0-BA71-4436-A498-E341A45AB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240" y="4499161"/>
                <a:ext cx="2736304" cy="529953"/>
              </a:xfrm>
              <a:prstGeom prst="rect">
                <a:avLst/>
              </a:prstGeom>
              <a:solidFill>
                <a:srgbClr val="00897B"/>
              </a:solidFill>
              <a:ln w="9525" algn="ctr">
                <a:noFill/>
                <a:miter lim="800000"/>
                <a:headEnd/>
                <a:tailEnd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Front"/>
                <a:lightRig rig="threePt" dir="t"/>
              </a:scene3d>
            </p:spPr>
            <p:txBody>
              <a:bodyPr wrap="none" anchor="ctr"/>
              <a:lstStyle/>
              <a:p>
                <a:r>
                  <a:rPr lang="ko-KR" altLang="en-US" sz="1600" b="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위치 정보</a:t>
                </a:r>
              </a:p>
            </p:txBody>
          </p:sp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5B5B1A55-BF53-43BB-AF4E-220B4ECC6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840" y="4499161"/>
                <a:ext cx="2736304" cy="529953"/>
              </a:xfrm>
              <a:prstGeom prst="rect">
                <a:avLst/>
              </a:prstGeom>
              <a:solidFill>
                <a:srgbClr val="00897B"/>
              </a:solidFill>
              <a:ln w="9525" algn="ctr">
                <a:noFill/>
                <a:miter lim="800000"/>
                <a:headEnd/>
                <a:tailEnd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Front"/>
                <a:lightRig rig="threePt" dir="t"/>
              </a:scene3d>
            </p:spPr>
            <p:txBody>
              <a:bodyPr wrap="none" anchor="ctr"/>
              <a:lstStyle/>
              <a:p>
                <a:r>
                  <a:rPr lang="ko-KR" altLang="en-US" sz="1600" b="0" dirty="0" err="1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별점</a:t>
                </a:r>
                <a:r>
                  <a:rPr lang="en-US" altLang="ko-KR" sz="1600" b="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, </a:t>
                </a:r>
                <a:r>
                  <a:rPr lang="ko-KR" altLang="en-US" sz="1600" b="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리뷰 정보</a:t>
                </a:r>
              </a:p>
            </p:txBody>
          </p:sp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FDEE4D22-1D1E-4BDC-B902-117F08632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2440" y="4499161"/>
                <a:ext cx="2736304" cy="529953"/>
              </a:xfrm>
              <a:prstGeom prst="rect">
                <a:avLst/>
              </a:prstGeom>
              <a:solidFill>
                <a:srgbClr val="00897B"/>
              </a:solidFill>
              <a:ln w="9525" algn="ctr">
                <a:noFill/>
                <a:miter lim="800000"/>
                <a:headEnd/>
                <a:tailEnd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Front"/>
                <a:lightRig rig="threePt" dir="t"/>
              </a:scene3d>
            </p:spPr>
            <p:txBody>
              <a:bodyPr wrap="none" anchor="ctr"/>
              <a:lstStyle/>
              <a:p>
                <a:r>
                  <a:rPr lang="ko-KR" altLang="en-US" sz="1600" b="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경로 정보</a:t>
                </a:r>
              </a:p>
            </p:txBody>
          </p:sp>
        </p:grpSp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07B469FA-25FB-4FF4-A840-65017A209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248" y="4843267"/>
              <a:ext cx="2736304" cy="139404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원하는 지역의</a:t>
              </a:r>
              <a:endParaRPr lang="en-US" altLang="ko-KR" sz="1800" b="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관광명소</a:t>
              </a:r>
              <a:r>
                <a:rPr lang="en-US" altLang="ko-KR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숙박 업소</a:t>
              </a:r>
              <a:r>
                <a:rPr lang="en-US" altLang="ko-KR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식당 등의</a:t>
              </a:r>
              <a:endParaRPr lang="en-US" altLang="ko-KR" sz="1800" b="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800" b="0" dirty="0">
                  <a:solidFill>
                    <a:srgbClr val="00897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정확한 위치 정보 제공</a:t>
              </a:r>
              <a:endParaRPr lang="en-US" altLang="ko-KR" sz="1800" b="0" dirty="0">
                <a:solidFill>
                  <a:srgbClr val="00897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8224A68A-3102-443C-910A-FD6C508CB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846" y="4838401"/>
              <a:ext cx="2736304" cy="139404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전세계 사람들이 남긴</a:t>
              </a:r>
              <a:endParaRPr lang="en-US" altLang="ko-KR" sz="1800" b="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800" b="0" dirty="0">
                  <a:solidFill>
                    <a:srgbClr val="00897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목적지의 </a:t>
              </a:r>
              <a:r>
                <a:rPr lang="ko-KR" altLang="en-US" sz="1800" b="0" dirty="0" err="1">
                  <a:solidFill>
                    <a:srgbClr val="00897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별점</a:t>
              </a:r>
              <a:r>
                <a:rPr lang="en-US" altLang="ko-KR" sz="1800" b="0" dirty="0">
                  <a:solidFill>
                    <a:srgbClr val="00897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sz="1800" b="0" dirty="0">
                  <a:solidFill>
                    <a:srgbClr val="00897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리뷰 정보 등</a:t>
              </a:r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을</a:t>
              </a:r>
              <a:endParaRPr lang="en-US" altLang="ko-KR" sz="1800" b="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사용자들에게 </a:t>
              </a:r>
              <a:r>
                <a:rPr lang="ko-KR" altLang="en-US" sz="1800" b="0" dirty="0">
                  <a:solidFill>
                    <a:srgbClr val="00897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제공</a:t>
              </a:r>
              <a:endParaRPr lang="en-US" altLang="ko-KR" sz="1800" b="0" dirty="0">
                <a:solidFill>
                  <a:srgbClr val="00897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32968A15-A38D-490B-87EC-074CF7C2B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444" y="4838400"/>
              <a:ext cx="2736304" cy="139404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ko-KR" altLang="en-US" sz="1800" b="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두 지점을 이동할 수 있는</a:t>
              </a:r>
              <a:endParaRPr lang="en-US" altLang="ko-KR" sz="1800" b="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800" b="0" dirty="0">
                  <a:solidFill>
                    <a:srgbClr val="00897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다양한 경로 정보 제공</a:t>
              </a:r>
              <a:endParaRPr lang="en-US" altLang="ko-KR" sz="1800" b="0" dirty="0">
                <a:solidFill>
                  <a:srgbClr val="00897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700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ko-KR" altLang="en-US" dirty="0" err="1">
                <a:solidFill>
                  <a:srgbClr val="26A69A">
                    <a:alpha val="99000"/>
                  </a:srgbClr>
                </a:solidFill>
              </a:rPr>
              <a:t>느낀점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V. Conclusion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905420" y="3068960"/>
            <a:ext cx="8381160" cy="919172"/>
            <a:chOff x="2359124" y="3028881"/>
            <a:chExt cx="6908153" cy="542200"/>
          </a:xfrm>
        </p:grpSpPr>
        <p:grpSp>
          <p:nvGrpSpPr>
            <p:cNvPr id="19" name="그룹 18"/>
            <p:cNvGrpSpPr/>
            <p:nvPr/>
          </p:nvGrpSpPr>
          <p:grpSpPr>
            <a:xfrm>
              <a:off x="2359124" y="3028881"/>
              <a:ext cx="1444775" cy="542200"/>
              <a:chOff x="2210493" y="3175479"/>
              <a:chExt cx="1444775" cy="542200"/>
            </a:xfrm>
          </p:grpSpPr>
          <p:cxnSp>
            <p:nvCxnSpPr>
              <p:cNvPr id="31" name="직선 연결선 30"/>
              <p:cNvCxnSpPr/>
              <p:nvPr/>
            </p:nvCxnSpPr>
            <p:spPr bwMode="auto">
              <a:xfrm flipV="1">
                <a:off x="3352450" y="3440546"/>
                <a:ext cx="302818" cy="65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모서리가 둥근 직사각형 31"/>
              <p:cNvSpPr/>
              <p:nvPr/>
            </p:nvSpPr>
            <p:spPr bwMode="auto">
              <a:xfrm>
                <a:off x="2210493" y="3175479"/>
                <a:ext cx="1152128" cy="5422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perspectiveFront"/>
                <a:lightRig rig="threePt" dir="t"/>
              </a:scene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9pPr>
              </a:lstStyle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400" i="0" u="none" cap="none" normalizeH="0" baseline="0" dirty="0">
                    <a:ln>
                      <a:noFill/>
                    </a:ln>
                    <a:effectLst/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기획</a:t>
                </a:r>
                <a:endParaRPr kumimoji="0" lang="en-US" altLang="ko-KR" sz="2400" i="0" u="none" cap="none" normalizeH="0" baseline="0" dirty="0">
                  <a:ln>
                    <a:noFill/>
                  </a:ln>
                  <a:effectLst/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3794669" y="3028881"/>
              <a:ext cx="2884935" cy="542200"/>
              <a:chOff x="1071364" y="3179347"/>
              <a:chExt cx="2884935" cy="542200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1071364" y="3179347"/>
                <a:ext cx="1444775" cy="542200"/>
                <a:chOff x="918964" y="3023079"/>
                <a:chExt cx="1444775" cy="542200"/>
              </a:xfrm>
            </p:grpSpPr>
            <p:cxnSp>
              <p:nvCxnSpPr>
                <p:cNvPr id="29" name="직선 연결선 28"/>
                <p:cNvCxnSpPr/>
                <p:nvPr/>
              </p:nvCxnSpPr>
              <p:spPr bwMode="auto">
                <a:xfrm flipV="1">
                  <a:off x="2060921" y="3288146"/>
                  <a:ext cx="302818" cy="65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0" name="모서리가 둥근 직사각형 29"/>
                <p:cNvSpPr/>
                <p:nvPr/>
              </p:nvSpPr>
              <p:spPr bwMode="auto">
                <a:xfrm>
                  <a:off x="918964" y="3023079"/>
                  <a:ext cx="1152128" cy="5422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perspectiveFront"/>
                  <a:lightRig rig="threePt" dir="t"/>
                </a:scene3d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1pPr>
                  <a:lvl2pPr marL="4572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2pPr>
                  <a:lvl3pPr marL="9144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3pPr>
                  <a:lvl4pPr marL="13716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4pPr>
                  <a:lvl5pPr marL="18288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2400" i="0" u="none" cap="none" normalizeH="0" baseline="0" dirty="0">
                      <a:ln>
                        <a:noFill/>
                      </a:ln>
                      <a:effectLst/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개발</a:t>
                  </a:r>
                  <a:endParaRPr kumimoji="0" lang="en-US" altLang="ko-KR" sz="2400" i="0" u="none" cap="none" normalizeH="0" baseline="0" dirty="0">
                    <a:ln>
                      <a:noFill/>
                    </a:ln>
                    <a:effectLst/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2511524" y="3179347"/>
                <a:ext cx="1444775" cy="542200"/>
                <a:chOff x="2210493" y="3175479"/>
                <a:chExt cx="1444775" cy="542200"/>
              </a:xfrm>
            </p:grpSpPr>
            <p:cxnSp>
              <p:nvCxnSpPr>
                <p:cNvPr id="27" name="직선 연결선 26"/>
                <p:cNvCxnSpPr/>
                <p:nvPr/>
              </p:nvCxnSpPr>
              <p:spPr bwMode="auto">
                <a:xfrm flipV="1">
                  <a:off x="3352450" y="3440546"/>
                  <a:ext cx="302818" cy="65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8" name="모서리가 둥근 직사각형 27"/>
                <p:cNvSpPr/>
                <p:nvPr/>
              </p:nvSpPr>
              <p:spPr bwMode="auto">
                <a:xfrm>
                  <a:off x="2210493" y="3175479"/>
                  <a:ext cx="1152128" cy="5422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perspectiveFront"/>
                  <a:lightRig rig="threePt" dir="t"/>
                </a:scene3d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1pPr>
                  <a:lvl2pPr marL="4572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2pPr>
                  <a:lvl3pPr marL="9144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3pPr>
                  <a:lvl4pPr marL="13716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4pPr>
                  <a:lvl5pPr marL="1828800" algn="ct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200" b="1" kern="1200">
                      <a:solidFill>
                        <a:schemeClr val="tx1"/>
                      </a:solidFill>
                      <a:latin typeface="Arial" charset="0"/>
                      <a:ea typeface="돋움체" pitchFamily="49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2400" i="0" u="none" cap="none" normalizeH="0" baseline="0" dirty="0">
                      <a:ln>
                        <a:noFill/>
                      </a:ln>
                      <a:effectLst/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이슈 관리</a:t>
                  </a:r>
                  <a:endParaRPr kumimoji="0" lang="en-US" altLang="ko-KR" sz="2400" i="0" u="none" cap="none" normalizeH="0" baseline="0" dirty="0">
                    <a:ln>
                      <a:noFill/>
                    </a:ln>
                    <a:effectLst/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grpSp>
          <p:nvGrpSpPr>
            <p:cNvPr id="21" name="그룹 20"/>
            <p:cNvGrpSpPr/>
            <p:nvPr/>
          </p:nvGrpSpPr>
          <p:grpSpPr>
            <a:xfrm>
              <a:off x="6674989" y="3028881"/>
              <a:ext cx="1444775" cy="542200"/>
              <a:chOff x="918964" y="3023079"/>
              <a:chExt cx="1444775" cy="542200"/>
            </a:xfrm>
          </p:grpSpPr>
          <p:cxnSp>
            <p:nvCxnSpPr>
              <p:cNvPr id="23" name="직선 연결선 22"/>
              <p:cNvCxnSpPr/>
              <p:nvPr/>
            </p:nvCxnSpPr>
            <p:spPr bwMode="auto">
              <a:xfrm flipV="1">
                <a:off x="2060921" y="3288146"/>
                <a:ext cx="302818" cy="65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4" name="모서리가 둥근 직사각형 23"/>
              <p:cNvSpPr/>
              <p:nvPr/>
            </p:nvSpPr>
            <p:spPr bwMode="auto">
              <a:xfrm>
                <a:off x="918964" y="3023079"/>
                <a:ext cx="1152128" cy="5422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perspectiveFront"/>
                <a:lightRig rig="threePt" dir="t"/>
              </a:scene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sz="1200" b="1" kern="1200">
                    <a:solidFill>
                      <a:schemeClr val="tx1"/>
                    </a:solidFill>
                    <a:latin typeface="Arial" charset="0"/>
                    <a:ea typeface="돋움체" pitchFamily="49" charset="-127"/>
                    <a:cs typeface="+mn-cs"/>
                  </a:defRPr>
                </a:lvl9pPr>
              </a:lstStyle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400" i="0" u="none" cap="none" normalizeH="0" baseline="0" dirty="0">
                    <a:ln>
                      <a:noFill/>
                    </a:ln>
                    <a:effectLst/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디버깅</a:t>
                </a:r>
                <a:endParaRPr kumimoji="0" lang="en-US" altLang="ko-KR" sz="2400" i="0" u="none" cap="none" normalizeH="0" baseline="0" dirty="0">
                  <a:ln>
                    <a:noFill/>
                  </a:ln>
                  <a:effectLst/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 bwMode="auto">
            <a:xfrm>
              <a:off x="8115149" y="3028881"/>
              <a:ext cx="1152128" cy="542200"/>
            </a:xfrm>
            <a:prstGeom prst="roundRect">
              <a:avLst/>
            </a:prstGeom>
            <a:solidFill>
              <a:srgbClr val="00897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Front"/>
              <a:lightRig rig="threePt" dir="t"/>
            </a:scene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돋움체" pitchFamily="49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돋움체" pitchFamily="49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돋움체" pitchFamily="49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돋움체" pitchFamily="49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돋움체" pitchFamily="49" charset="-127"/>
                  <a:cs typeface="+mn-cs"/>
                </a:defRPr>
              </a:lvl5pPr>
              <a:lvl6pPr marL="2286000" algn="l" defTabSz="914400" rtl="0" eaLnBrk="1" latinLnBrk="1" hangingPunct="1">
                <a:defRPr sz="1200" b="1" kern="1200">
                  <a:solidFill>
                    <a:schemeClr val="tx1"/>
                  </a:solidFill>
                  <a:latin typeface="Arial" charset="0"/>
                  <a:ea typeface="돋움체" pitchFamily="49" charset="-127"/>
                  <a:cs typeface="+mn-cs"/>
                </a:defRPr>
              </a:lvl6pPr>
              <a:lvl7pPr marL="2743200" algn="l" defTabSz="914400" rtl="0" eaLnBrk="1" latinLnBrk="1" hangingPunct="1">
                <a:defRPr sz="1200" b="1" kern="1200">
                  <a:solidFill>
                    <a:schemeClr val="tx1"/>
                  </a:solidFill>
                  <a:latin typeface="Arial" charset="0"/>
                  <a:ea typeface="돋움체" pitchFamily="49" charset="-127"/>
                  <a:cs typeface="+mn-cs"/>
                </a:defRPr>
              </a:lvl7pPr>
              <a:lvl8pPr marL="3200400" algn="l" defTabSz="914400" rtl="0" eaLnBrk="1" latinLnBrk="1" hangingPunct="1">
                <a:defRPr sz="1200" b="1" kern="1200">
                  <a:solidFill>
                    <a:schemeClr val="tx1"/>
                  </a:solidFill>
                  <a:latin typeface="Arial" charset="0"/>
                  <a:ea typeface="돋움체" pitchFamily="49" charset="-127"/>
                  <a:cs typeface="+mn-cs"/>
                </a:defRPr>
              </a:lvl8pPr>
              <a:lvl9pPr marL="3657600" algn="l" defTabSz="914400" rtl="0" eaLnBrk="1" latinLnBrk="1" hangingPunct="1">
                <a:defRPr sz="1200" b="1" kern="1200">
                  <a:solidFill>
                    <a:schemeClr val="tx1"/>
                  </a:solidFill>
                  <a:latin typeface="Arial" charset="0"/>
                  <a:ea typeface="돋움체" pitchFamily="49" charset="-127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400" i="0" u="non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서비스</a:t>
              </a:r>
              <a:endParaRPr kumimoji="0" lang="en-US" altLang="ko-KR" sz="2400" i="0" u="non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400" i="0" u="non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배포</a:t>
              </a:r>
              <a:endParaRPr kumimoji="0" lang="en-US" altLang="ko-KR" sz="2400" i="0" u="non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606946" y="2084016"/>
            <a:ext cx="6978109" cy="58477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b="0" dirty="0">
                <a:solidFill>
                  <a:srgbClr val="00897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 서비스 개발 경험</a:t>
            </a:r>
            <a:endParaRPr lang="en-US" altLang="ko-KR" sz="4000" b="0" dirty="0">
              <a:solidFill>
                <a:srgbClr val="00897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32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8393" y="495732"/>
            <a:ext cx="7714303" cy="276999"/>
          </a:xfrm>
        </p:spPr>
        <p:txBody>
          <a:bodyPr/>
          <a:lstStyle/>
          <a:p>
            <a:r>
              <a:rPr lang="en-US" altLang="ko-KR" dirty="0">
                <a:solidFill>
                  <a:srgbClr val="26A69A">
                    <a:alpha val="99000"/>
                  </a:srgbClr>
                </a:solidFill>
              </a:rPr>
              <a:t>Q&amp;A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113A83-B85C-4AE8-97B0-CC8D90A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V. Conclusion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01269" y="2348880"/>
            <a:ext cx="52501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질문 해주신다면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성심성의껏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답변해 드리도록 하겠습니다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54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969458" y="2782669"/>
            <a:ext cx="425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들어주셔서 감사합니다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4079776" y="3429000"/>
            <a:ext cx="4032448" cy="0"/>
          </a:xfrm>
          <a:prstGeom prst="line">
            <a:avLst/>
          </a:prstGeom>
          <a:noFill/>
          <a:ln w="28575" cap="flat" cmpd="sng" algn="ctr">
            <a:solidFill>
              <a:srgbClr val="00897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1375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36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프로젝트 주제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선정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65384CB-0981-4B97-B3E1-41E9B362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50" y="487363"/>
            <a:ext cx="3524250" cy="292100"/>
          </a:xfrm>
        </p:spPr>
        <p:txBody>
          <a:bodyPr/>
          <a:lstStyle/>
          <a:p>
            <a:r>
              <a:rPr lang="en-US" altLang="ko-KR" dirty="0"/>
              <a:t>II. Why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FF0037-E68C-44E9-B196-9C69C21A608C}"/>
              </a:ext>
            </a:extLst>
          </p:cNvPr>
          <p:cNvGrpSpPr/>
          <p:nvPr/>
        </p:nvGrpSpPr>
        <p:grpSpPr>
          <a:xfrm>
            <a:off x="1718829" y="1052736"/>
            <a:ext cx="8754343" cy="2880320"/>
            <a:chOff x="1559496" y="836712"/>
            <a:chExt cx="8754343" cy="288032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F5773088-FDBA-497C-84AC-0695976BB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496" y="1776192"/>
              <a:ext cx="3240360" cy="572697"/>
            </a:xfrm>
            <a:prstGeom prst="rect">
              <a:avLst/>
            </a:prstGeom>
            <a:solidFill>
              <a:srgbClr val="26A69A"/>
            </a:solidFill>
            <a:ln w="9525" algn="ctr">
              <a:solidFill>
                <a:srgbClr val="659E5C"/>
              </a:solidFill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wrap="none" anchor="ctr">
              <a:scene3d>
                <a:camera prst="perspectiveFront"/>
                <a:lightRig rig="threePt" dir="t"/>
              </a:scene3d>
            </a:bodyPr>
            <a:lstStyle/>
            <a:p>
              <a:r>
                <a:rPr lang="ko-KR" altLang="en-US" sz="2400" b="0" dirty="0">
                  <a:solidFill>
                    <a:schemeClr val="bg1">
                      <a:alpha val="99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우리가 좋아하는 것</a:t>
              </a:r>
              <a:endParaRPr lang="en-US" altLang="ko-KR" sz="2400" b="0" dirty="0">
                <a:solidFill>
                  <a:schemeClr val="bg1"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EE187794-14EE-43DD-BD71-AEFFCC8E2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479" y="1776192"/>
              <a:ext cx="3240360" cy="572697"/>
            </a:xfrm>
            <a:prstGeom prst="rect">
              <a:avLst/>
            </a:prstGeom>
            <a:solidFill>
              <a:srgbClr val="26A69A"/>
            </a:solidFill>
            <a:ln w="9525" algn="ctr">
              <a:solidFill>
                <a:srgbClr val="659E5C"/>
              </a:solidFill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wrap="none" anchor="ctr">
              <a:scene3d>
                <a:camera prst="perspectiveFront"/>
                <a:lightRig rig="threePt" dir="t"/>
              </a:scene3d>
            </a:bodyPr>
            <a:lstStyle/>
            <a:p>
              <a:r>
                <a:rPr lang="ko-KR" altLang="en-US" sz="2400" b="0" dirty="0">
                  <a:solidFill>
                    <a:schemeClr val="bg1">
                      <a:alpha val="99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실제 서비스 개발</a:t>
              </a:r>
              <a:endParaRPr lang="en-US" altLang="ko-KR" sz="2400" b="0" dirty="0">
                <a:solidFill>
                  <a:schemeClr val="bg1"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D5C98EB-9311-44FD-8277-8FFD7741ADAA}"/>
                </a:ext>
              </a:extLst>
            </p:cNvPr>
            <p:cNvGrpSpPr/>
            <p:nvPr/>
          </p:nvGrpSpPr>
          <p:grpSpPr>
            <a:xfrm>
              <a:off x="4511824" y="836712"/>
              <a:ext cx="2880320" cy="2880320"/>
              <a:chOff x="4511824" y="1268760"/>
              <a:chExt cx="2880320" cy="2880320"/>
            </a:xfrm>
          </p:grpSpPr>
          <p:pic>
            <p:nvPicPr>
              <p:cNvPr id="15" name="Picture 5" descr="C:\Users\Minju\Desktop\Downloads\noun_92646_cc (1).png">
                <a:extLst>
                  <a:ext uri="{FF2B5EF4-FFF2-40B4-BE49-F238E27FC236}">
                    <a16:creationId xmlns:a16="http://schemas.microsoft.com/office/drawing/2014/main" id="{B576C714-F717-417C-9C34-D69DD9D88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1824" y="1268760"/>
                <a:ext cx="2880320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A9C8C2E-4E95-41CD-B0ED-86CB3D7FFB22}"/>
                  </a:ext>
                </a:extLst>
              </p:cNvPr>
              <p:cNvSpPr/>
              <p:nvPr/>
            </p:nvSpPr>
            <p:spPr bwMode="auto">
              <a:xfrm>
                <a:off x="4583832" y="3652776"/>
                <a:ext cx="1584176" cy="40198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BB706E3B-3E87-4B1F-B1C5-B77DAA9B6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2" y="857233"/>
            <a:ext cx="11233631" cy="215444"/>
          </a:xfrm>
        </p:spPr>
        <p:txBody>
          <a:bodyPr/>
          <a:lstStyle/>
          <a:p>
            <a:r>
              <a:rPr lang="ko-KR" altLang="en-US" dirty="0"/>
              <a:t>우리가 좋아하는 수많은 관심사들 중 하나를 선정해 실제 서비스로 개발하고 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44889" y1="81735" x2="47444" y2="8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838" y="3075541"/>
            <a:ext cx="2573018" cy="28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6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불편함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발견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II. Why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35360" y="2204864"/>
            <a:ext cx="11521280" cy="3964620"/>
            <a:chOff x="335360" y="2132856"/>
            <a:chExt cx="11521280" cy="396462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36"/>
            <a:stretch/>
          </p:blipFill>
          <p:spPr>
            <a:xfrm>
              <a:off x="422446" y="2276872"/>
              <a:ext cx="11347108" cy="382060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 bwMode="auto">
            <a:xfrm>
              <a:off x="335360" y="2132856"/>
              <a:ext cx="11521280" cy="504056"/>
            </a:xfrm>
            <a:prstGeom prst="rect">
              <a:avLst/>
            </a:prstGeom>
            <a:noFill/>
            <a:ln w="19050" cap="flat" cmpd="sng" algn="ctr">
              <a:solidFill>
                <a:srgbClr val="26A69A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돋움체" pitchFamily="49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80032" y="1069101"/>
            <a:ext cx="5231936" cy="83099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여행지 정보를 찾다 보면 </a:t>
            </a:r>
            <a:br>
              <a:rPr lang="en-US" altLang="ko-KR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끊임없이</a:t>
            </a:r>
            <a:r>
              <a:rPr lang="en-US" altLang="ko-KR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b="0" dirty="0">
                <a:solidFill>
                  <a:srgbClr val="26A69A">
                    <a:alpha val="99000"/>
                  </a:srgb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쌓여가는 탭</a:t>
            </a:r>
            <a:endParaRPr lang="en-US" altLang="ko-KR" sz="2400" b="0" dirty="0">
              <a:solidFill>
                <a:srgbClr val="26A69A">
                  <a:alpha val="99000"/>
                </a:srgb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8" name="직선 연결선 7"/>
          <p:cNvCxnSpPr>
            <a:stCxn id="12" idx="2"/>
            <a:endCxn id="3" idx="0"/>
          </p:cNvCxnSpPr>
          <p:nvPr/>
        </p:nvCxnSpPr>
        <p:spPr bwMode="auto">
          <a:xfrm>
            <a:off x="6096000" y="1900098"/>
            <a:ext cx="0" cy="304766"/>
          </a:xfrm>
          <a:prstGeom prst="line">
            <a:avLst/>
          </a:prstGeom>
          <a:noFill/>
          <a:ln w="19050" cap="flat" cmpd="sng" algn="ctr">
            <a:solidFill>
              <a:srgbClr val="26A69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1888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불편함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발견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II. Why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554641"/>
            <a:ext cx="3648604" cy="4560755"/>
          </a:xfrm>
          <a:prstGeom prst="rect">
            <a:avLst/>
          </a:prstGeom>
          <a:ln>
            <a:solidFill>
              <a:srgbClr val="00897B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6005155" y="3477307"/>
            <a:ext cx="5231936" cy="83099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여행을 계획하다 보면</a:t>
            </a:r>
            <a:r>
              <a:rPr lang="en-US" altLang="ko-KR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남는 건</a:t>
            </a:r>
            <a:r>
              <a:rPr lang="en-US" altLang="ko-KR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br>
              <a:rPr lang="en-US" altLang="ko-KR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400" b="0" dirty="0">
                <a:solidFill>
                  <a:schemeClr val="tx1"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다시 보지 않을 </a:t>
            </a:r>
            <a:r>
              <a:rPr lang="ko-KR" altLang="en-US" sz="2400" b="0" dirty="0">
                <a:solidFill>
                  <a:srgbClr val="26A69A">
                    <a:alpha val="99000"/>
                  </a:srgb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가이드 북</a:t>
            </a:r>
            <a:r>
              <a:rPr lang="ko-KR" altLang="en-US" sz="2400" b="0" dirty="0">
                <a:solidFill>
                  <a:schemeClr val="tx1"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</a:t>
            </a:r>
            <a:r>
              <a:rPr lang="ko-KR" altLang="en-US" sz="2400" b="0" dirty="0">
                <a:solidFill>
                  <a:srgbClr val="26A69A">
                    <a:alpha val="99000"/>
                  </a:srgb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b="0" dirty="0" err="1">
                <a:solidFill>
                  <a:srgbClr val="26A69A">
                    <a:alpha val="99000"/>
                  </a:srgb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브로셔뿐</a:t>
            </a:r>
            <a:endParaRPr lang="en-US" altLang="ko-KR" sz="2400" b="0" dirty="0">
              <a:solidFill>
                <a:srgbClr val="26A69A">
                  <a:alpha val="99000"/>
                </a:srgb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85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불편함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발견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II. Why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D1A538-C5D1-4127-B93E-6B9213E02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22" y="1484784"/>
            <a:ext cx="5876786" cy="4407589"/>
          </a:xfrm>
          <a:prstGeom prst="rect">
            <a:avLst/>
          </a:prstGeom>
          <a:ln w="19050">
            <a:solidFill>
              <a:srgbClr val="00897B"/>
            </a:solidFill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936621" y="3334635"/>
            <a:ext cx="5231936" cy="83099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일정을 짜면 짤수록</a:t>
            </a:r>
            <a:br>
              <a:rPr lang="en-US" altLang="ko-KR" sz="2400" b="0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2400" b="0" dirty="0">
                <a:solidFill>
                  <a:schemeClr val="tx1"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난잡해지는 </a:t>
            </a:r>
            <a:r>
              <a:rPr lang="ko-KR" altLang="en-US" sz="2400" b="0" dirty="0">
                <a:solidFill>
                  <a:srgbClr val="26A69A">
                    <a:alpha val="99000"/>
                  </a:srgb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달력</a:t>
            </a:r>
            <a:r>
              <a:rPr lang="ko-KR" altLang="en-US" sz="2400" b="0" dirty="0">
                <a:solidFill>
                  <a:schemeClr val="tx1"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</a:t>
            </a:r>
            <a:r>
              <a:rPr lang="ko-KR" altLang="en-US" sz="2400" b="0" dirty="0">
                <a:solidFill>
                  <a:srgbClr val="26A69A">
                    <a:alpha val="99000"/>
                  </a:srgb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지도</a:t>
            </a:r>
            <a:endParaRPr lang="en-US" altLang="ko-KR" sz="2400" b="0" dirty="0">
              <a:solidFill>
                <a:srgbClr val="26A69A">
                  <a:alpha val="99000"/>
                </a:srgb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58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불편함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발견</a:t>
            </a:r>
            <a:r>
              <a:rPr lang="en-US" altLang="ko-KR" dirty="0">
                <a:solidFill>
                  <a:schemeClr val="tx1">
                    <a:alpha val="99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II. Why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306883" y="1804065"/>
            <a:ext cx="5578235" cy="4073207"/>
            <a:chOff x="4228561" y="1804065"/>
            <a:chExt cx="5578235" cy="4073207"/>
          </a:xfrm>
        </p:grpSpPr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12419537-3150-42C8-ABA0-1F453705E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562" y="1804065"/>
              <a:ext cx="5578234" cy="736396"/>
            </a:xfrm>
            <a:prstGeom prst="rect">
              <a:avLst/>
            </a:prstGeom>
            <a:solidFill>
              <a:srgbClr val="26A69A"/>
            </a:solidFill>
            <a:ln w="9525" algn="ctr">
              <a:solidFill>
                <a:srgbClr val="659E5C"/>
              </a:solidFill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wrap="none" anchor="ctr">
              <a:scene3d>
                <a:camera prst="perspectiveFront"/>
                <a:lightRig rig="threePt" dir="t"/>
              </a:scene3d>
            </a:bodyPr>
            <a:lstStyle/>
            <a:p>
              <a:r>
                <a:rPr lang="ko-KR" altLang="en-US" sz="3200" b="0" dirty="0">
                  <a:solidFill>
                    <a:schemeClr val="bg1">
                      <a:alpha val="99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오랜 시간과 노력이 드는 여행 계획</a:t>
              </a:r>
              <a:endParaRPr lang="en-US" altLang="ko-KR" sz="3200" b="0" dirty="0">
                <a:solidFill>
                  <a:schemeClr val="bg1">
                    <a:alpha val="99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CEDB6895-DEB9-4906-A14E-8E73DE6F2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561" y="2687935"/>
              <a:ext cx="5578235" cy="318933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wrap="none" anchor="ctr">
              <a:scene3d>
                <a:camera prst="perspectiveFront"/>
                <a:lightRig rig="threePt" dir="t"/>
              </a:scene3d>
            </a:bodyPr>
            <a:lstStyle/>
            <a:p>
              <a:endParaRPr lang="en-US" altLang="ko-KR" sz="1400" b="0" dirty="0">
                <a:solidFill>
                  <a:srgbClr val="659E5C">
                    <a:alpha val="99000"/>
                  </a:srgb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D25431-4ED9-4DF2-93D3-A6359948223C}"/>
                </a:ext>
              </a:extLst>
            </p:cNvPr>
            <p:cNvSpPr txBox="1"/>
            <p:nvPr/>
          </p:nvSpPr>
          <p:spPr>
            <a:xfrm>
              <a:off x="4885341" y="2637262"/>
              <a:ext cx="4264674" cy="830997"/>
            </a:xfrm>
            <a:prstGeom prst="rect">
              <a:avLst/>
            </a:prstGeom>
            <a:noFill/>
            <a:effectLst>
              <a:softEdge rad="12700"/>
            </a:effectLst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defTabSz="1031849">
                <a:buSzPct val="25000"/>
              </a:pPr>
              <a:r>
                <a:rPr lang="en-US" altLang="ko-KR" sz="2400" b="0" u="sng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3</a:t>
              </a:r>
              <a:r>
                <a:rPr lang="ko-KR" altLang="en-US" sz="2400" b="0" u="sng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박 </a:t>
              </a:r>
              <a:r>
                <a:rPr lang="en-US" altLang="ko-KR" sz="2400" b="0" u="sng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4</a:t>
              </a:r>
              <a:r>
                <a:rPr lang="ko-KR" altLang="en-US" sz="2400" b="0" u="sng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일 일정을 계획하는데</a:t>
              </a:r>
              <a:endParaRPr lang="en-US" altLang="ko-KR" sz="2400" b="0" u="sng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  <a:p>
              <a:pPr defTabSz="1031849">
                <a:buSzPct val="25000"/>
              </a:pPr>
              <a:r>
                <a:rPr lang="ko-KR" altLang="en-US" sz="2400" b="0" u="sng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얼마나 많은 시간을 쓰시나요</a:t>
              </a:r>
              <a:r>
                <a:rPr lang="en-US" altLang="ko-KR" sz="2400" b="0" u="sng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?</a:t>
              </a:r>
              <a:endParaRPr lang="ko-KR" altLang="en-US" sz="2400" b="0" u="sng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32D8A4-CB0F-47F7-9C04-2B9E0C8F36E9}"/>
                </a:ext>
              </a:extLst>
            </p:cNvPr>
            <p:cNvSpPr txBox="1"/>
            <p:nvPr/>
          </p:nvSpPr>
          <p:spPr>
            <a:xfrm>
              <a:off x="5671532" y="4252939"/>
              <a:ext cx="753731" cy="338554"/>
            </a:xfrm>
            <a:prstGeom prst="rect">
              <a:avLst/>
            </a:prstGeom>
            <a:noFill/>
            <a:effectLst>
              <a:softEdge rad="12700"/>
            </a:effectLst>
            <a:scene3d>
              <a:camera prst="perspectiveFront"/>
              <a:lightRig rig="threePt" dir="t"/>
            </a:scene3d>
          </p:spPr>
          <p:txBody>
            <a:bodyPr wrap="non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1600" b="0" dirty="0">
                  <a:solidFill>
                    <a:schemeClr val="bg1">
                      <a:alpha val="99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75.8%</a:t>
              </a:r>
              <a:endParaRPr lang="ko-KR" altLang="en-US" sz="1600" b="0" dirty="0">
                <a:solidFill>
                  <a:schemeClr val="bg1">
                    <a:alpha val="99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EC3AE6D-D4CE-4EB9-9781-8AB236BEC22D}"/>
                </a:ext>
              </a:extLst>
            </p:cNvPr>
            <p:cNvGrpSpPr/>
            <p:nvPr/>
          </p:nvGrpSpPr>
          <p:grpSpPr>
            <a:xfrm>
              <a:off x="5071653" y="3565060"/>
              <a:ext cx="3419257" cy="1909848"/>
              <a:chOff x="2605570" y="3220480"/>
              <a:chExt cx="3419257" cy="190984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05CBCDF-AC38-4DB0-B13E-8AA63B1D202A}"/>
                  </a:ext>
                </a:extLst>
              </p:cNvPr>
              <p:cNvGrpSpPr/>
              <p:nvPr/>
            </p:nvGrpSpPr>
            <p:grpSpPr>
              <a:xfrm>
                <a:off x="2908404" y="3568706"/>
                <a:ext cx="3116423" cy="1561622"/>
                <a:chOff x="2908404" y="3496698"/>
                <a:chExt cx="3116423" cy="1561622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2380E933-8960-4C07-92E4-0E03DB575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2F2F2"/>
                    </a:clrFrom>
                    <a:clrTo>
                      <a:srgbClr val="F2F2F2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036439" y="3496698"/>
                  <a:ext cx="988388" cy="1123389"/>
                </a:xfrm>
                <a:prstGeom prst="rect">
                  <a:avLst/>
                </a:prstGeom>
                <a:scene3d>
                  <a:camera prst="perspectiveFront"/>
                  <a:lightRig rig="threePt" dir="t"/>
                </a:scene3d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118B33A0-8682-4BCB-8624-63C93C95A8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2F2F2"/>
                    </a:clrFrom>
                    <a:clrTo>
                      <a:srgbClr val="F2F2F2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2908404" y="3496698"/>
                  <a:ext cx="973611" cy="1123390"/>
                </a:xfrm>
                <a:prstGeom prst="rect">
                  <a:avLst/>
                </a:prstGeom>
                <a:scene3d>
                  <a:camera prst="perspectiveFront"/>
                  <a:lightRig rig="threePt" dir="t"/>
                </a:scene3d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41517C5-F2CB-4025-9BE1-2AC22ED24E40}"/>
                    </a:ext>
                  </a:extLst>
                </p:cNvPr>
                <p:cNvSpPr txBox="1"/>
                <p:nvPr/>
              </p:nvSpPr>
              <p:spPr>
                <a:xfrm>
                  <a:off x="3058704" y="4535100"/>
                  <a:ext cx="846707" cy="523220"/>
                </a:xfrm>
                <a:prstGeom prst="rect">
                  <a:avLst/>
                </a:prstGeom>
                <a:noFill/>
                <a:scene3d>
                  <a:camera prst="perspectiveFront"/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0" dirty="0">
                      <a:solidFill>
                        <a:srgbClr val="00897B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29%</a:t>
                  </a:r>
                  <a:endParaRPr lang="ko-KR" altLang="en-US" sz="2800" b="0" dirty="0">
                    <a:solidFill>
                      <a:srgbClr val="00897B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03B79A0B-9096-4EF9-A98B-2A4779D555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2F2F2"/>
                    </a:clrFrom>
                    <a:clrTo>
                      <a:srgbClr val="F2F2F2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3965033" y="3496698"/>
                  <a:ext cx="988388" cy="1123389"/>
                </a:xfrm>
                <a:prstGeom prst="rect">
                  <a:avLst/>
                </a:prstGeom>
                <a:scene3d>
                  <a:camera prst="perspectiveFront"/>
                  <a:lightRig rig="threePt" dir="t"/>
                </a:scene3d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894B239-DED1-4A5E-B405-51838C9E75F4}"/>
                  </a:ext>
                </a:extLst>
              </p:cNvPr>
              <p:cNvSpPr txBox="1"/>
              <p:nvPr/>
            </p:nvSpPr>
            <p:spPr>
              <a:xfrm>
                <a:off x="2605570" y="3220480"/>
                <a:ext cx="1579278" cy="461665"/>
              </a:xfrm>
              <a:prstGeom prst="rect">
                <a:avLst/>
              </a:prstGeom>
              <a:noFill/>
              <a:effectLst>
                <a:softEdge rad="12700"/>
              </a:effectLst>
              <a:scene3d>
                <a:camera prst="perspectiveFront"/>
                <a:lightRig rig="threePt" dir="t"/>
              </a:scene3d>
            </p:spPr>
            <p:txBody>
              <a:bodyPr wrap="non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 defTabSz="1031849">
                  <a:buSzPct val="25000"/>
                </a:pPr>
                <a:r>
                  <a:rPr lang="en-US" altLang="ko-KR" sz="2400" b="0" dirty="0">
                    <a:solidFill>
                      <a:srgbClr val="26A69A">
                        <a:alpha val="99000"/>
                      </a:srgb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15</a:t>
                </a:r>
                <a:r>
                  <a:rPr lang="ko-KR" altLang="en-US" sz="2400" b="0" dirty="0">
                    <a:solidFill>
                      <a:schemeClr val="tx1">
                        <a:lumMod val="75000"/>
                        <a:lumOff val="25000"/>
                        <a:alpha val="99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Arial" pitchFamily="34" charset="0"/>
                  </a:rPr>
                  <a:t>시간 이상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50C26D-00B4-46CC-B1A0-6D8511AA04BF}"/>
                </a:ext>
              </a:extLst>
            </p:cNvPr>
            <p:cNvSpPr txBox="1"/>
            <p:nvPr/>
          </p:nvSpPr>
          <p:spPr>
            <a:xfrm>
              <a:off x="4766902" y="5481858"/>
              <a:ext cx="4501553" cy="369332"/>
            </a:xfrm>
            <a:prstGeom prst="rect">
              <a:avLst/>
            </a:prstGeom>
            <a:noFill/>
            <a:effectLst>
              <a:softEdge rad="12700"/>
            </a:effectLst>
            <a:scene3d>
              <a:camera prst="perspectiveFront"/>
              <a:lightRig rig="threePt" dir="t"/>
            </a:scene3d>
          </p:spPr>
          <p:txBody>
            <a:bodyPr wrap="non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defTabSz="1031849">
                <a:buSzPct val="25000"/>
              </a:pPr>
              <a:r>
                <a:rPr lang="en-US" altLang="ko-KR" sz="1800" b="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&lt;</a:t>
              </a:r>
              <a:r>
                <a:rPr lang="ko-KR" altLang="en-US" sz="1800" b="0" dirty="0" err="1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익스피디아</a:t>
              </a:r>
              <a:r>
                <a:rPr lang="en-US" altLang="ko-KR" sz="1800" b="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, 2018, </a:t>
              </a:r>
              <a:r>
                <a:rPr lang="ko-KR" altLang="en-US" sz="1800" b="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한국인 자유 여행객 설문조사</a:t>
              </a:r>
              <a:r>
                <a:rPr lang="en-US" altLang="ko-KR" sz="1800" b="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Arial" pitchFamily="34" charset="0"/>
                </a:rPr>
                <a:t>&gt;</a:t>
              </a:r>
              <a:endParaRPr lang="ko-KR" altLang="en-US" sz="1800" b="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94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6A69A">
                    <a:alpha val="99000"/>
                  </a:srgbClr>
                </a:solidFill>
              </a:rPr>
              <a:t>목표 </a:t>
            </a:r>
            <a:r>
              <a:rPr lang="ko-KR" altLang="en-US" dirty="0">
                <a:solidFill>
                  <a:schemeClr val="tx1">
                    <a:alpha val="99000"/>
                  </a:schemeClr>
                </a:solidFill>
              </a:rPr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E66C455-F421-4BA4-A398-B4EA8E2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689" y="483998"/>
            <a:ext cx="3523363" cy="295466"/>
          </a:xfrm>
        </p:spPr>
        <p:txBody>
          <a:bodyPr/>
          <a:lstStyle/>
          <a:p>
            <a:r>
              <a:rPr lang="en-US" altLang="ko-KR" dirty="0"/>
              <a:t>II. Why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83221" y="2204864"/>
            <a:ext cx="8025558" cy="58477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b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어떻게 여행 계획을 쉽고 간편하게 짤 수 있을까</a:t>
            </a:r>
            <a:r>
              <a:rPr lang="en-US" altLang="ko-KR" sz="3200" b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959812" y="3138118"/>
            <a:ext cx="8025558" cy="1393801"/>
            <a:chOff x="1959812" y="3585115"/>
            <a:chExt cx="8025558" cy="1393801"/>
          </a:xfrm>
        </p:grpSpPr>
        <p:sp>
          <p:nvSpPr>
            <p:cNvPr id="21" name="TextBox 20"/>
            <p:cNvSpPr txBox="1"/>
            <p:nvPr/>
          </p:nvSpPr>
          <p:spPr>
            <a:xfrm>
              <a:off x="1959812" y="3717032"/>
              <a:ext cx="8025558" cy="1261884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3200" b="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장소와 경로 정보를 제공해주는</a:t>
              </a:r>
              <a:endParaRPr lang="en-US" altLang="ko-KR" sz="3200" b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ko-KR" altLang="en-US" sz="4400" b="0" dirty="0">
                  <a:solidFill>
                    <a:srgbClr val="00897B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웹 스케줄러 서비스 개발</a:t>
              </a:r>
              <a:endParaRPr lang="en-US" altLang="ko-KR" sz="4400" b="0" dirty="0">
                <a:solidFill>
                  <a:srgbClr val="00897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B136D1-AFB1-4CA4-B2EB-B73EFA058E5C}"/>
                </a:ext>
              </a:extLst>
            </p:cNvPr>
            <p:cNvSpPr txBox="1"/>
            <p:nvPr/>
          </p:nvSpPr>
          <p:spPr>
            <a:xfrm>
              <a:off x="2495600" y="3585115"/>
              <a:ext cx="864096" cy="92333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+mn-ea"/>
                  <a:ea typeface="+mn-ea"/>
                </a:rPr>
                <a:t>“</a:t>
              </a:r>
              <a:endParaRPr lang="ko-KR" altLang="en-US" sz="5400" dirty="0">
                <a:latin typeface="+mn-ea"/>
                <a:ea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19240F-CE2C-4889-8933-2596BBB3AD29}"/>
                </a:ext>
              </a:extLst>
            </p:cNvPr>
            <p:cNvSpPr txBox="1"/>
            <p:nvPr/>
          </p:nvSpPr>
          <p:spPr>
            <a:xfrm>
              <a:off x="8544272" y="3585115"/>
              <a:ext cx="864339" cy="92333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+mn-ea"/>
                  <a:ea typeface="+mn-ea"/>
                </a:rPr>
                <a:t>”</a:t>
              </a:r>
              <a:endParaRPr lang="ko-KR" altLang="en-US" sz="54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592428"/>
      </p:ext>
    </p:extLst>
  </p:cSld>
  <p:clrMapOvr>
    <a:masterClrMapping/>
  </p:clrMapOvr>
</p:sld>
</file>

<file path=ppt/theme/theme1.xml><?xml version="1.0" encoding="utf-8"?>
<a:theme xmlns:a="http://schemas.openxmlformats.org/drawingml/2006/main" name="Blue version">
  <a:themeElements>
    <a:clrScheme name="Blue version 2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A8C9A3"/>
      </a:accent1>
      <a:accent2>
        <a:srgbClr val="008080"/>
      </a:accent2>
      <a:accent3>
        <a:srgbClr val="FFFFFF"/>
      </a:accent3>
      <a:accent4>
        <a:srgbClr val="000000"/>
      </a:accent4>
      <a:accent5>
        <a:srgbClr val="D1E1CE"/>
      </a:accent5>
      <a:accent6>
        <a:srgbClr val="007373"/>
      </a:accent6>
      <a:hlink>
        <a:srgbClr val="B2B2B2"/>
      </a:hlink>
      <a:folHlink>
        <a:srgbClr val="DDDDDD"/>
      </a:folHlink>
    </a:clrScheme>
    <a:fontScheme name="사용자 지정 1">
      <a:majorFont>
        <a:latin typeface="-윤고딕330"/>
        <a:ea typeface="-윤고딕330"/>
        <a:cs typeface=""/>
      </a:majorFont>
      <a:minorFont>
        <a:latin typeface="-윤고딕320"/>
        <a:ea typeface="-윤고딕3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체" pitchFamily="49" charset="-127"/>
          </a:defRPr>
        </a:defPPr>
      </a:lstStyle>
    </a:lnDef>
  </a:objectDefaults>
  <a:extraClrSchemeLst>
    <a:extraClrScheme>
      <a:clrScheme name="Blue version 1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6B6B6B"/>
        </a:accent6>
        <a:hlink>
          <a:srgbClr val="96969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version 2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A8C9A3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1E1CE"/>
        </a:accent5>
        <a:accent6>
          <a:srgbClr val="007373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ue version">
  <a:themeElements>
    <a:clrScheme name="Blue version 2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A8C9A3"/>
      </a:accent1>
      <a:accent2>
        <a:srgbClr val="008080"/>
      </a:accent2>
      <a:accent3>
        <a:srgbClr val="FFFFFF"/>
      </a:accent3>
      <a:accent4>
        <a:srgbClr val="000000"/>
      </a:accent4>
      <a:accent5>
        <a:srgbClr val="D1E1CE"/>
      </a:accent5>
      <a:accent6>
        <a:srgbClr val="007373"/>
      </a:accent6>
      <a:hlink>
        <a:srgbClr val="B2B2B2"/>
      </a:hlink>
      <a:folHlink>
        <a:srgbClr val="DDDDDD"/>
      </a:folHlink>
    </a:clrScheme>
    <a:fontScheme name="사용자 지정 1">
      <a:majorFont>
        <a:latin typeface="-윤고딕330"/>
        <a:ea typeface="-윤고딕330"/>
        <a:cs typeface=""/>
      </a:majorFont>
      <a:minorFont>
        <a:latin typeface="-윤고딕320"/>
        <a:ea typeface="-윤고딕3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체" pitchFamily="49" charset="-127"/>
          </a:defRPr>
        </a:defPPr>
      </a:lstStyle>
    </a:lnDef>
  </a:objectDefaults>
  <a:extraClrSchemeLst>
    <a:extraClrScheme>
      <a:clrScheme name="Blue version 1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6B6B6B"/>
        </a:accent6>
        <a:hlink>
          <a:srgbClr val="969696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version 2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A8C9A3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D1E1CE"/>
        </a:accent5>
        <a:accent6>
          <a:srgbClr val="007373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version</Template>
  <TotalTime>0</TotalTime>
  <Pages>15</Pages>
  <Words>690</Words>
  <Application>Microsoft Office PowerPoint</Application>
  <PresentationFormat>와이드스크린</PresentationFormat>
  <Paragraphs>168</Paragraphs>
  <Slides>29</Slides>
  <Notes>21</Notes>
  <HiddenSlides>0</HiddenSlides>
  <MMClips>7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배달의민족 한나체 Air</vt:lpstr>
      <vt:lpstr>배달의민족 도현</vt:lpstr>
      <vt:lpstr>Arial</vt:lpstr>
      <vt:lpstr>돋움체</vt:lpstr>
      <vt:lpstr>-윤고딕330</vt:lpstr>
      <vt:lpstr>배달의민족 한나체 Pro</vt:lpstr>
      <vt:lpstr>-윤고딕320</vt:lpstr>
      <vt:lpstr>굴림</vt:lpstr>
      <vt:lpstr>Blue version</vt:lpstr>
      <vt:lpstr>1_Blue version</vt:lpstr>
      <vt:lpstr>자유 여행객들을 위한 웹 여행 스케줄러</vt:lpstr>
      <vt:lpstr>I. Introduction</vt:lpstr>
      <vt:lpstr>PowerPoint 프레젠테이션</vt:lpstr>
      <vt:lpstr>II. Why</vt:lpstr>
      <vt:lpstr>II. Why</vt:lpstr>
      <vt:lpstr>II. Why</vt:lpstr>
      <vt:lpstr>II. Why</vt:lpstr>
      <vt:lpstr>II. Why</vt:lpstr>
      <vt:lpstr>II. Why</vt:lpstr>
      <vt:lpstr>II. Why</vt:lpstr>
      <vt:lpstr>II. Why</vt:lpstr>
      <vt:lpstr>II. Why</vt:lpstr>
      <vt:lpstr>III. What</vt:lpstr>
      <vt:lpstr>IV. How</vt:lpstr>
      <vt:lpstr>IV. How</vt:lpstr>
      <vt:lpstr>IV. How</vt:lpstr>
      <vt:lpstr>III. What</vt:lpstr>
      <vt:lpstr>IV. How</vt:lpstr>
      <vt:lpstr>IV. How</vt:lpstr>
      <vt:lpstr>III. What</vt:lpstr>
      <vt:lpstr>IV. How</vt:lpstr>
      <vt:lpstr>IV. How</vt:lpstr>
      <vt:lpstr>IV. How</vt:lpstr>
      <vt:lpstr>IV. How</vt:lpstr>
      <vt:lpstr>IV. How</vt:lpstr>
      <vt:lpstr>IV. How</vt:lpstr>
      <vt:lpstr>V. Conclusion</vt:lpstr>
      <vt:lpstr>V. Conclusion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2013-04-24T17:37:37Z</dcterms:created>
  <dcterms:modified xsi:type="dcterms:W3CDTF">2020-04-14T16:17:48Z</dcterms:modified>
</cp:coreProperties>
</file>